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40"/>
  </p:notesMasterIdLst>
  <p:sldIdLst>
    <p:sldId id="256" r:id="rId2"/>
    <p:sldId id="304" r:id="rId3"/>
    <p:sldId id="265" r:id="rId4"/>
    <p:sldId id="284" r:id="rId5"/>
    <p:sldId id="261" r:id="rId6"/>
    <p:sldId id="266" r:id="rId7"/>
    <p:sldId id="262" r:id="rId8"/>
    <p:sldId id="263" r:id="rId9"/>
    <p:sldId id="264" r:id="rId10"/>
    <p:sldId id="286" r:id="rId11"/>
    <p:sldId id="290" r:id="rId12"/>
    <p:sldId id="285" r:id="rId13"/>
    <p:sldId id="288" r:id="rId14"/>
    <p:sldId id="268" r:id="rId15"/>
    <p:sldId id="294" r:id="rId16"/>
    <p:sldId id="296" r:id="rId17"/>
    <p:sldId id="295" r:id="rId18"/>
    <p:sldId id="298" r:id="rId19"/>
    <p:sldId id="302" r:id="rId20"/>
    <p:sldId id="303" r:id="rId21"/>
    <p:sldId id="269" r:id="rId22"/>
    <p:sldId id="300" r:id="rId23"/>
    <p:sldId id="305" r:id="rId24"/>
    <p:sldId id="306" r:id="rId25"/>
    <p:sldId id="267" r:id="rId26"/>
    <p:sldId id="272" r:id="rId27"/>
    <p:sldId id="279" r:id="rId28"/>
    <p:sldId id="283" r:id="rId29"/>
    <p:sldId id="280" r:id="rId30"/>
    <p:sldId id="282" r:id="rId31"/>
    <p:sldId id="273" r:id="rId32"/>
    <p:sldId id="292" r:id="rId33"/>
    <p:sldId id="291" r:id="rId34"/>
    <p:sldId id="278" r:id="rId35"/>
    <p:sldId id="287" r:id="rId36"/>
    <p:sldId id="293" r:id="rId37"/>
    <p:sldId id="307" r:id="rId38"/>
    <p:sldId id="276" r:id="rId39"/>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6604C454-1979-45F5-8D1D-A2F956699806}">
          <p14:sldIdLst>
            <p14:sldId id="256"/>
            <p14:sldId id="304"/>
          </p14:sldIdLst>
        </p14:section>
        <p14:section name="Allgemeines" id="{F34F3C7D-9E83-4DE9-91F6-3615EF7F03E3}">
          <p14:sldIdLst>
            <p14:sldId id="265"/>
            <p14:sldId id="284"/>
            <p14:sldId id="261"/>
            <p14:sldId id="266"/>
            <p14:sldId id="262"/>
            <p14:sldId id="263"/>
          </p14:sldIdLst>
        </p14:section>
        <p14:section name="Urlaub" id="{C8AD2E09-1FD1-4D44-8580-3E096EF9D48F}">
          <p14:sldIdLst>
            <p14:sldId id="264"/>
            <p14:sldId id="286"/>
            <p14:sldId id="290"/>
            <p14:sldId id="285"/>
            <p14:sldId id="288"/>
          </p14:sldIdLst>
        </p14:section>
        <p14:section name="MUV" id="{ED5FF07E-FC74-4767-A220-E482CA68C00B}">
          <p14:sldIdLst>
            <p14:sldId id="268"/>
            <p14:sldId id="294"/>
            <p14:sldId id="296"/>
            <p14:sldId id="295"/>
            <p14:sldId id="298"/>
          </p14:sldIdLst>
        </p14:section>
        <p14:section name="SOKA-Meldung" id="{87C6F7D7-2DE2-417A-9A36-9DB4E3A54F7A}">
          <p14:sldIdLst>
            <p14:sldId id="302"/>
            <p14:sldId id="303"/>
            <p14:sldId id="269"/>
            <p14:sldId id="300"/>
            <p14:sldId id="305"/>
            <p14:sldId id="306"/>
          </p14:sldIdLst>
        </p14:section>
        <p14:section name="Azubi" id="{92608CA5-9541-443A-9D81-1BB96F733A24}">
          <p14:sldIdLst>
            <p14:sldId id="267"/>
            <p14:sldId id="272"/>
            <p14:sldId id="279"/>
            <p14:sldId id="283"/>
            <p14:sldId id="280"/>
            <p14:sldId id="282"/>
          </p14:sldIdLst>
        </p14:section>
        <p14:section name="SIKOflex" id="{33650F6D-EC59-47BD-B24E-F8F3F5FC30AE}">
          <p14:sldIdLst>
            <p14:sldId id="273"/>
            <p14:sldId id="292"/>
            <p14:sldId id="291"/>
            <p14:sldId id="278"/>
          </p14:sldIdLst>
        </p14:section>
        <p14:section name="S-KUG" id="{51257C7C-CA34-4CF9-B53A-4B57690AC4BF}">
          <p14:sldIdLst>
            <p14:sldId id="287"/>
            <p14:sldId id="293"/>
            <p14:sldId id="307"/>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ühlinghaus" initials="CM" lastIdx="1" clrIdx="0">
    <p:extLst>
      <p:ext uri="{19B8F6BF-5375-455C-9EA6-DF929625EA0E}">
        <p15:presenceInfo xmlns:p15="http://schemas.microsoft.com/office/powerpoint/2012/main" userId="S-1-5-21-2291151604-2558616276-3489350360-2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9397" autoAdjust="0"/>
  </p:normalViewPr>
  <p:slideViewPr>
    <p:cSldViewPr>
      <p:cViewPr varScale="1">
        <p:scale>
          <a:sx n="86" d="100"/>
          <a:sy n="86" d="100"/>
        </p:scale>
        <p:origin x="17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23T15:19:14.224"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184281E-B1DA-417B-BE76-D002BF06C6CC}" type="datetimeFigureOut">
              <a:rPr lang="de-DE"/>
              <a:pPr>
                <a:defRPr/>
              </a:pPr>
              <a:t>22.09.2016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dirty="0" smtClean="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4B5C68-23C8-4E22-91FE-9E5DE21E3E34}" type="slidenum">
              <a:rPr lang="de-DE"/>
              <a:pPr>
                <a:defRPr/>
              </a:pPr>
              <a:t>‹Nr.›</a:t>
            </a:fld>
            <a:endParaRPr lang="de-DE"/>
          </a:p>
        </p:txBody>
      </p:sp>
    </p:spTree>
    <p:extLst>
      <p:ext uri="{BB962C8B-B14F-4D97-AF65-F5344CB8AC3E}">
        <p14:creationId xmlns:p14="http://schemas.microsoft.com/office/powerpoint/2010/main" val="426954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a:t>
            </a:fld>
            <a:endParaRPr lang="de-DE"/>
          </a:p>
        </p:txBody>
      </p:sp>
    </p:spTree>
    <p:extLst>
      <p:ext uri="{BB962C8B-B14F-4D97-AF65-F5344CB8AC3E}">
        <p14:creationId xmlns:p14="http://schemas.microsoft.com/office/powerpoint/2010/main" val="342598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effectLst/>
              </a:rPr>
              <a:t>Ermitteln der erarbeiteten Urlaubstage:</a:t>
            </a:r>
          </a:p>
          <a:p>
            <a:r>
              <a:rPr lang="de-DE" dirty="0" smtClean="0"/>
              <a:t>Beschäftigungstage - Fehltage (aus Unterbrechung Bau) / </a:t>
            </a:r>
            <a:r>
              <a:rPr lang="de-DE" b="1" dirty="0" smtClean="0"/>
              <a:t>Divisor (aus Branchenmodell)</a:t>
            </a:r>
          </a:p>
          <a:p>
            <a:r>
              <a:rPr lang="de-DE" dirty="0" smtClean="0"/>
              <a:t> </a:t>
            </a:r>
          </a:p>
          <a:p>
            <a:r>
              <a:rPr lang="de-DE" i="1" dirty="0" smtClean="0">
                <a:effectLst/>
              </a:rPr>
              <a:t>Urlaubsberechnung nach Beschäftigungstagen (immer bis zum Vormonat)</a:t>
            </a:r>
          </a:p>
          <a:p>
            <a:r>
              <a:rPr lang="de-DE" i="1" dirty="0" smtClean="0">
                <a:effectLst/>
              </a:rPr>
              <a:t> </a:t>
            </a:r>
            <a:r>
              <a:rPr lang="de-DE" i="1" dirty="0" err="1" smtClean="0">
                <a:effectLst/>
              </a:rPr>
              <a:t>Beschtage</a:t>
            </a:r>
            <a:r>
              <a:rPr lang="de-DE" i="1" dirty="0" smtClean="0">
                <a:effectLst/>
              </a:rPr>
              <a:t>             90,00  FAG </a:t>
            </a:r>
            <a:r>
              <a:rPr lang="de-DE" i="1" dirty="0" err="1" smtClean="0">
                <a:effectLst/>
              </a:rPr>
              <a:t>Beschtage</a:t>
            </a:r>
            <a:r>
              <a:rPr lang="de-DE" i="1" dirty="0" smtClean="0">
                <a:effectLst/>
              </a:rPr>
              <a:t>       0,00 FAG Urlaubstage     0,00</a:t>
            </a:r>
          </a:p>
          <a:p>
            <a:r>
              <a:rPr lang="de-DE" i="1" dirty="0" smtClean="0">
                <a:effectLst/>
              </a:rPr>
              <a:t> Divisor                  12,00  Urlaubstage           7,50</a:t>
            </a:r>
          </a:p>
          <a:p>
            <a:r>
              <a:rPr lang="de-DE" i="1" dirty="0" smtClean="0">
                <a:effectLst/>
              </a:rPr>
              <a:t> Urlaubsanspruch    7,50  </a:t>
            </a:r>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10</a:t>
            </a:fld>
            <a:endParaRPr lang="de-DE"/>
          </a:p>
        </p:txBody>
      </p:sp>
    </p:spTree>
    <p:extLst>
      <p:ext uri="{BB962C8B-B14F-4D97-AF65-F5344CB8AC3E}">
        <p14:creationId xmlns:p14="http://schemas.microsoft.com/office/powerpoint/2010/main" val="325602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Lohnarten für Urlaubsgeld</a:t>
            </a:r>
            <a:r>
              <a:rPr lang="de-DE" baseline="0" dirty="0" smtClean="0"/>
              <a:t> und zus. UG für das aktuelle und das Vorjahr</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11</a:t>
            </a:fld>
            <a:endParaRPr lang="de-DE"/>
          </a:p>
        </p:txBody>
      </p:sp>
    </p:spTree>
    <p:extLst>
      <p:ext uri="{BB962C8B-B14F-4D97-AF65-F5344CB8AC3E}">
        <p14:creationId xmlns:p14="http://schemas.microsoft.com/office/powerpoint/2010/main" val="405242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a:t>
            </a:r>
            <a:r>
              <a:rPr lang="de-DE" b="1" dirty="0" smtClean="0">
                <a:effectLst/>
              </a:rPr>
              <a:t>Neueintritt eines Mitarbeiters</a:t>
            </a:r>
            <a:r>
              <a:rPr lang="de-DE" dirty="0" smtClean="0"/>
              <a:t> im laufenden Jahr ist hier der Anspruch einzugeben, der bis zum Ende des Jahres besteht. In diesem Fall muss nach dem Jahresabschluss unbedingt eine Anpassung vorgenommen werden.</a:t>
            </a:r>
          </a:p>
          <a:p>
            <a:r>
              <a:rPr lang="de-DE" dirty="0" smtClean="0"/>
              <a:t> </a:t>
            </a:r>
          </a:p>
          <a:p>
            <a:r>
              <a:rPr lang="de-DE" b="1" dirty="0" smtClean="0">
                <a:effectLst/>
              </a:rPr>
              <a:t>Ausnahme </a:t>
            </a:r>
            <a:r>
              <a:rPr lang="de-DE" b="1" dirty="0" err="1" smtClean="0">
                <a:effectLst/>
              </a:rPr>
              <a:t>Baulohn</a:t>
            </a:r>
            <a:r>
              <a:rPr lang="de-DE" dirty="0" smtClean="0"/>
              <a:t>: </a:t>
            </a:r>
          </a:p>
          <a:p>
            <a:r>
              <a:rPr lang="de-DE" dirty="0" smtClean="0"/>
              <a:t>Hier ist immer der </a:t>
            </a:r>
            <a:r>
              <a:rPr lang="de-DE" u="sng" dirty="0" smtClean="0">
                <a:effectLst/>
              </a:rPr>
              <a:t>gesamte Urlaubsanspruch eines Jahres</a:t>
            </a:r>
            <a:r>
              <a:rPr lang="de-DE" dirty="0" smtClean="0"/>
              <a:t> einzugeben.  </a:t>
            </a:r>
          </a:p>
          <a:p>
            <a:endParaRPr lang="de-DE" dirty="0" smtClean="0"/>
          </a:p>
          <a:p>
            <a:r>
              <a:rPr lang="de-DE" dirty="0" smtClean="0"/>
              <a:t>Bei den Vorträgen unter „BAU Urlaub“ </a:t>
            </a:r>
          </a:p>
          <a:p>
            <a:pPr marL="171450" indent="-171450">
              <a:buFont typeface="Arial" panose="020B0604020202020204" pitchFamily="34" charset="0"/>
              <a:buChar char="•"/>
            </a:pPr>
            <a:r>
              <a:rPr lang="de-DE" dirty="0" smtClean="0"/>
              <a:t>wird er Urlaub eingetragen, der bei einem Vorarbeitgeber im laufenden Jahr bereits genommen wurde.</a:t>
            </a:r>
          </a:p>
          <a:p>
            <a:pPr marL="171450" indent="-171450">
              <a:buFont typeface="Arial" panose="020B0604020202020204" pitchFamily="34" charset="0"/>
              <a:buChar char="•"/>
            </a:pPr>
            <a:r>
              <a:rPr lang="de-DE" dirty="0" smtClean="0"/>
              <a:t>Zur Berechnung des</a:t>
            </a:r>
            <a:r>
              <a:rPr lang="de-DE" baseline="0" dirty="0" smtClean="0"/>
              <a:t> Urlaubsanspruchs </a:t>
            </a:r>
            <a:r>
              <a:rPr lang="de-DE" dirty="0" smtClean="0"/>
              <a:t>werden</a:t>
            </a:r>
            <a:r>
              <a:rPr lang="de-DE" baseline="0" dirty="0" smtClean="0"/>
              <a:t> auch die Beschäftigungstage beim alten Arbeitgeber benötigt.</a:t>
            </a:r>
          </a:p>
          <a:p>
            <a:pPr marL="171450" indent="-171450">
              <a:buFont typeface="Arial" panose="020B0604020202020204" pitchFamily="34" charset="0"/>
              <a:buChar char="•"/>
            </a:pPr>
            <a:r>
              <a:rPr lang="de-DE" baseline="0" dirty="0" smtClean="0"/>
              <a:t>Zur Berechnung des Urlaubsgelds (bis zum Vormonat) werden weitere Werte des Vorarbeitgebers benötigt.</a:t>
            </a:r>
            <a:endParaRPr lang="de-DE" dirty="0" smtClean="0"/>
          </a:p>
          <a:p>
            <a:endParaRPr lang="de-DE" dirty="0" smtClean="0"/>
          </a:p>
          <a:p>
            <a:r>
              <a:rPr lang="de-DE" dirty="0" smtClean="0"/>
              <a:t>Bitte lesen Sie dazu das entsprechende Kapitel unter Baubranchen.</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12</a:t>
            </a:fld>
            <a:endParaRPr lang="de-DE"/>
          </a:p>
        </p:txBody>
      </p:sp>
    </p:spTree>
    <p:extLst>
      <p:ext uri="{BB962C8B-B14F-4D97-AF65-F5344CB8AC3E}">
        <p14:creationId xmlns:p14="http://schemas.microsoft.com/office/powerpoint/2010/main" val="175332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Berechnungsformel Urlaub Bauhauptgewerbe</a:t>
            </a:r>
          </a:p>
          <a:p>
            <a:r>
              <a:rPr lang="de-DE" b="1" dirty="0" smtClean="0">
                <a:effectLst/>
              </a:rPr>
              <a:t>Ermitteln der erarbeiteten Urlaubstage:</a:t>
            </a:r>
          </a:p>
          <a:p>
            <a:r>
              <a:rPr lang="de-DE" dirty="0" smtClean="0"/>
              <a:t>Beschäftigungstage - Fehltage (aus Unterbrechung Bau) / Divisor (aus Branchenmodell)</a:t>
            </a:r>
          </a:p>
          <a:p>
            <a:endParaRPr lang="de-DE" dirty="0" smtClean="0"/>
          </a:p>
          <a:p>
            <a:r>
              <a:rPr lang="de-DE" i="1" dirty="0" smtClean="0">
                <a:effectLst/>
              </a:rPr>
              <a:t>Urlaubsberechnung nach Beschäftigungstagen (immer bis zum Vormonat)</a:t>
            </a:r>
          </a:p>
          <a:p>
            <a:r>
              <a:rPr lang="de-DE" i="1" dirty="0" smtClean="0">
                <a:effectLst/>
              </a:rPr>
              <a:t> </a:t>
            </a:r>
            <a:r>
              <a:rPr lang="de-DE" i="1" dirty="0" err="1" smtClean="0">
                <a:effectLst/>
              </a:rPr>
              <a:t>Beschtage</a:t>
            </a:r>
            <a:r>
              <a:rPr lang="de-DE" i="1" dirty="0" smtClean="0">
                <a:effectLst/>
              </a:rPr>
              <a:t>             30,00  FAG </a:t>
            </a:r>
            <a:r>
              <a:rPr lang="de-DE" i="1" dirty="0" err="1" smtClean="0">
                <a:effectLst/>
              </a:rPr>
              <a:t>Beschtage</a:t>
            </a:r>
            <a:r>
              <a:rPr lang="de-DE" i="1" dirty="0" smtClean="0">
                <a:effectLst/>
              </a:rPr>
              <a:t>       0,00 FAG Urlaubstage     0,00</a:t>
            </a:r>
          </a:p>
          <a:p>
            <a:r>
              <a:rPr lang="de-DE" i="1" dirty="0" smtClean="0">
                <a:effectLst/>
              </a:rPr>
              <a:t> Divisor                  12,00  Urlaubstage           2,50</a:t>
            </a:r>
          </a:p>
          <a:p>
            <a:r>
              <a:rPr lang="de-DE" i="1" dirty="0" smtClean="0">
                <a:effectLst/>
              </a:rPr>
              <a:t> Urlaubsanspruch    2,50  </a:t>
            </a:r>
          </a:p>
          <a:p>
            <a:endParaRPr lang="de-DE" dirty="0" smtClean="0"/>
          </a:p>
          <a:p>
            <a:r>
              <a:rPr lang="de-DE" b="1" i="0" dirty="0" smtClean="0">
                <a:effectLst/>
              </a:rPr>
              <a:t>Ermitteln des Urlaubsentgelts: (bis Vormonat. der aktuelle Monat bleibt unberücksichtigt)</a:t>
            </a:r>
          </a:p>
          <a:p>
            <a:r>
              <a:rPr lang="de-DE" b="1" i="0" dirty="0" smtClean="0">
                <a:effectLst/>
              </a:rPr>
              <a:t> </a:t>
            </a:r>
          </a:p>
          <a:p>
            <a:r>
              <a:rPr lang="de-DE" b="0" i="1" dirty="0" smtClean="0">
                <a:effectLst/>
              </a:rPr>
              <a:t>MUV  = Mindesturlaubsvergütung</a:t>
            </a:r>
          </a:p>
          <a:p>
            <a:r>
              <a:rPr lang="de-DE" b="0" i="1" dirty="0" smtClean="0">
                <a:effectLst/>
              </a:rPr>
              <a:t>FAG   = Früherer Arbeitgeber</a:t>
            </a:r>
          </a:p>
          <a:p>
            <a:r>
              <a:rPr lang="de-DE" b="0" i="1" dirty="0" smtClean="0">
                <a:effectLst/>
              </a:rPr>
              <a:t>KG     = Krankengeld</a:t>
            </a:r>
          </a:p>
          <a:p>
            <a:r>
              <a:rPr lang="de-DE" i="0" dirty="0" smtClean="0">
                <a:effectLst/>
              </a:rPr>
              <a:t>13,68</a:t>
            </a:r>
            <a:r>
              <a:rPr lang="de-DE" i="0" baseline="0" dirty="0" smtClean="0">
                <a:effectLst/>
              </a:rPr>
              <a:t> = Urlaubsgeld 11,4% + zus. UG 20% (Stand 2016)</a:t>
            </a:r>
            <a:endParaRPr lang="de-DE" i="0" dirty="0" smtClean="0">
              <a:effectLst/>
            </a:endParaRPr>
          </a:p>
          <a:p>
            <a:r>
              <a:rPr lang="de-DE" i="0" dirty="0" smtClean="0">
                <a:effectLst/>
              </a:rPr>
              <a:t>Urlaubsgeld = (Brutto kumuliert + FAG-Brutto) * 13,68% + MUV S-KUG +  FAG MUV S-KUG + MUV KG-Bezug + FAG MUV KG-Bezug</a:t>
            </a:r>
            <a:endParaRPr lang="de-DE" i="0" dirty="0">
              <a:effectLst/>
            </a:endParaRPr>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13</a:t>
            </a:fld>
            <a:endParaRPr lang="de-DE"/>
          </a:p>
        </p:txBody>
      </p:sp>
    </p:spTree>
    <p:extLst>
      <p:ext uri="{BB962C8B-B14F-4D97-AF65-F5344CB8AC3E}">
        <p14:creationId xmlns:p14="http://schemas.microsoft.com/office/powerpoint/2010/main" val="399843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b="1" dirty="0" smtClean="0"/>
              <a:t>Mindesturlaubsvergütung besteht für bestimmte Arbeitsausfälle ohne Lohnanspruch in folgenden Fällen:</a:t>
            </a:r>
          </a:p>
          <a:p>
            <a:r>
              <a:rPr lang="de-DE" dirty="0" smtClean="0"/>
              <a:t> </a:t>
            </a:r>
          </a:p>
          <a:p>
            <a:r>
              <a:rPr lang="de-DE" dirty="0" smtClean="0"/>
              <a:t>- Unverschuldete Arbeitsunfähigkeit infolge von Krankheit ohne </a:t>
            </a:r>
            <a:r>
              <a:rPr lang="de-DE" dirty="0" err="1" smtClean="0"/>
              <a:t>Entgeltforzahlung</a:t>
            </a:r>
            <a:r>
              <a:rPr lang="de-DE" dirty="0" smtClean="0"/>
              <a:t> (Krankengeldbezug)</a:t>
            </a:r>
          </a:p>
          <a:p>
            <a:r>
              <a:rPr lang="de-DE" dirty="0" smtClean="0"/>
              <a:t>- Ausfallstunden im Zeitraum vom 01.Dezember bis 31. März mit Bezug von S-KUG ab der 91. Ausfallstunde</a:t>
            </a:r>
          </a:p>
          <a:p>
            <a:r>
              <a:rPr lang="de-DE" dirty="0" smtClean="0"/>
              <a:t> </a:t>
            </a:r>
          </a:p>
          <a:p>
            <a:r>
              <a:rPr lang="de-DE" b="1" dirty="0" smtClean="0">
                <a:effectLst/>
              </a:rPr>
              <a:t>MUV für Saison-KUG ab 91. Stunde</a:t>
            </a:r>
          </a:p>
          <a:p>
            <a:endParaRPr lang="de-DE" b="1" i="0" dirty="0" smtClean="0">
              <a:solidFill>
                <a:schemeClr val="tx1"/>
              </a:solidFill>
              <a:effectLst/>
            </a:endParaRPr>
          </a:p>
          <a:p>
            <a:r>
              <a:rPr lang="de-DE" b="1" i="0" dirty="0" smtClean="0">
                <a:solidFill>
                  <a:schemeClr val="tx1"/>
                </a:solidFill>
                <a:effectLst/>
              </a:rPr>
              <a:t>Neueintritt eines Mitarbeiters oder Neubeginn mit dem Programm ab Dezember oder später</a:t>
            </a:r>
          </a:p>
          <a:p>
            <a:r>
              <a:rPr lang="de-DE" dirty="0" smtClean="0">
                <a:solidFill>
                  <a:schemeClr val="tx1"/>
                </a:solidFill>
              </a:rPr>
              <a:t> </a:t>
            </a:r>
          </a:p>
          <a:p>
            <a:r>
              <a:rPr lang="de-DE" dirty="0" smtClean="0">
                <a:solidFill>
                  <a:schemeClr val="tx1"/>
                </a:solidFill>
              </a:rPr>
              <a:t>Folgende Vorträge sind vorzunehmen:</a:t>
            </a:r>
          </a:p>
          <a:p>
            <a:r>
              <a:rPr lang="de-DE" dirty="0" smtClean="0">
                <a:solidFill>
                  <a:schemeClr val="tx1"/>
                </a:solidFill>
              </a:rPr>
              <a:t> </a:t>
            </a:r>
          </a:p>
          <a:p>
            <a:r>
              <a:rPr lang="de-DE" dirty="0" smtClean="0">
                <a:solidFill>
                  <a:schemeClr val="tx1"/>
                </a:solidFill>
              </a:rPr>
              <a:t>|Personalverwaltung |Vorträge |Bau Urlaub:</a:t>
            </a:r>
          </a:p>
          <a:p>
            <a:r>
              <a:rPr lang="de-DE" dirty="0" smtClean="0">
                <a:solidFill>
                  <a:schemeClr val="tx1"/>
                </a:solidFill>
              </a:rPr>
              <a:t>Die Felder "Vortrag aus Saison-KUG" sind getrennt für die aktuelle und die vorangegangene Saison-KUG-Periode auszufüllen.</a:t>
            </a:r>
          </a:p>
          <a:p>
            <a:r>
              <a:rPr lang="de-DE" dirty="0" smtClean="0">
                <a:solidFill>
                  <a:schemeClr val="tx1"/>
                </a:solidFill>
              </a:rPr>
              <a:t> </a:t>
            </a:r>
          </a:p>
          <a:p>
            <a:r>
              <a:rPr lang="de-DE" i="1" dirty="0" smtClean="0">
                <a:solidFill>
                  <a:schemeClr val="tx1"/>
                </a:solidFill>
                <a:effectLst/>
              </a:rPr>
              <a:t>Vorgehensweise:</a:t>
            </a:r>
          </a:p>
          <a:p>
            <a:r>
              <a:rPr lang="de-DE" dirty="0" smtClean="0">
                <a:solidFill>
                  <a:schemeClr val="tx1"/>
                </a:solidFill>
              </a:rPr>
              <a:t>Aktueller Abrechnungsmonat Januar - März: Der Vortrag ist für die aktuelle Saison-KUG-Periode vorzunehmen</a:t>
            </a:r>
          </a:p>
          <a:p>
            <a:r>
              <a:rPr lang="de-DE" dirty="0" smtClean="0">
                <a:solidFill>
                  <a:schemeClr val="tx1"/>
                </a:solidFill>
              </a:rPr>
              <a:t>Aktueller Abrechnungsmonat April - Oktober: Der Vortrag ist für die vorangegangene Saison-KUG-Periode vorzunehmen</a:t>
            </a:r>
          </a:p>
          <a:p>
            <a:r>
              <a:rPr lang="de-DE" dirty="0" smtClean="0">
                <a:solidFill>
                  <a:schemeClr val="tx1"/>
                </a:solidFill>
              </a:rPr>
              <a:t>Aktuelle Abrechnungsmonat November - Dezember: Der Vortrag ist für die aktuelle Saison-KUG-Periode vorzunehmen</a:t>
            </a:r>
          </a:p>
          <a:p>
            <a:r>
              <a:rPr lang="de-DE" dirty="0" smtClean="0">
                <a:solidFill>
                  <a:schemeClr val="tx1"/>
                </a:solidFill>
              </a:rPr>
              <a:t> </a:t>
            </a:r>
          </a:p>
          <a:p>
            <a:r>
              <a:rPr lang="de-DE" dirty="0" smtClean="0">
                <a:solidFill>
                  <a:schemeClr val="tx1"/>
                </a:solidFill>
              </a:rPr>
              <a:t>Beim Monatsabschluss März wird ein vorhandener Vortrag für die aktuelle Saison-KUG-Periode automatisch in die vorangegangene Saison-KUG-Periode übertragen.</a:t>
            </a:r>
          </a:p>
          <a:p>
            <a:r>
              <a:rPr lang="de-DE" dirty="0" smtClean="0">
                <a:solidFill>
                  <a:schemeClr val="tx1"/>
                </a:solidFill>
              </a:rPr>
              <a:t> </a:t>
            </a:r>
          </a:p>
          <a:p>
            <a:r>
              <a:rPr lang="de-DE" dirty="0" smtClean="0">
                <a:solidFill>
                  <a:schemeClr val="tx1"/>
                </a:solidFill>
              </a:rPr>
              <a:t> </a:t>
            </a:r>
          </a:p>
          <a:p>
            <a:r>
              <a:rPr lang="de-DE" u="sng" dirty="0" smtClean="0">
                <a:solidFill>
                  <a:schemeClr val="tx1"/>
                </a:solidFill>
                <a:effectLst/>
              </a:rPr>
              <a:t>Das Programm ermittelt die Mindesturlaubsvergütung anhand des Stundensatzes aus der Tariftabelle, der für "Normalstunden" verwendet wird.</a:t>
            </a:r>
          </a:p>
          <a:p>
            <a:r>
              <a:rPr lang="de-DE" dirty="0" smtClean="0">
                <a:solidFill>
                  <a:schemeClr val="tx1"/>
                </a:solidFill>
              </a:rPr>
              <a:t> </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14</a:t>
            </a:fld>
            <a:endParaRPr lang="de-DE"/>
          </a:p>
        </p:txBody>
      </p:sp>
    </p:spTree>
    <p:extLst>
      <p:ext uri="{BB962C8B-B14F-4D97-AF65-F5344CB8AC3E}">
        <p14:creationId xmlns:p14="http://schemas.microsoft.com/office/powerpoint/2010/main" val="232130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Über die Buchungsart die Tage / Stunden erfassen</a:t>
            </a:r>
          </a:p>
          <a:p>
            <a:r>
              <a:rPr lang="de-DE" dirty="0" smtClean="0"/>
              <a:t>W   = Saison-KUG</a:t>
            </a:r>
          </a:p>
          <a:p>
            <a:r>
              <a:rPr lang="de-DE" dirty="0" smtClean="0"/>
              <a:t>WK = Saison-KUG – Krankenkasse zahlt</a:t>
            </a:r>
          </a:p>
          <a:p>
            <a:endParaRPr lang="de-DE" dirty="0" smtClean="0"/>
          </a:p>
          <a:p>
            <a:endParaRPr lang="de-DE" dirty="0" smtClean="0"/>
          </a:p>
          <a:p>
            <a:r>
              <a:rPr lang="de-DE" dirty="0" smtClean="0"/>
              <a:t>Krankengeld über Lohnart eingeben</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15</a:t>
            </a:fld>
            <a:endParaRPr lang="de-DE"/>
          </a:p>
        </p:txBody>
      </p:sp>
    </p:spTree>
    <p:extLst>
      <p:ext uri="{BB962C8B-B14F-4D97-AF65-F5344CB8AC3E}">
        <p14:creationId xmlns:p14="http://schemas.microsoft.com/office/powerpoint/2010/main" val="400541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Krankengeldbezug löst Berechnung von MUV aus</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16</a:t>
            </a:fld>
            <a:endParaRPr lang="de-DE"/>
          </a:p>
        </p:txBody>
      </p:sp>
    </p:spTree>
    <p:extLst>
      <p:ext uri="{BB962C8B-B14F-4D97-AF65-F5344CB8AC3E}">
        <p14:creationId xmlns:p14="http://schemas.microsoft.com/office/powerpoint/2010/main" val="22765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92 S-KUG-Stunden davon</a:t>
            </a:r>
          </a:p>
          <a:p>
            <a:pPr marL="171450" indent="-171450">
              <a:buFont typeface="Arial" panose="020B0604020202020204" pitchFamily="34" charset="0"/>
              <a:buChar char="•"/>
            </a:pPr>
            <a:r>
              <a:rPr lang="de-DE" baseline="0" dirty="0" smtClean="0"/>
              <a:t>Saison-KUG Ausfallstunden - 90 Std.</a:t>
            </a:r>
          </a:p>
          <a:p>
            <a:pPr marL="171450" indent="-171450">
              <a:buFont typeface="Arial" panose="020B0604020202020204" pitchFamily="34" charset="0"/>
              <a:buChar char="•"/>
            </a:pPr>
            <a:r>
              <a:rPr lang="de-DE" baseline="0" dirty="0" smtClean="0"/>
              <a:t>Saison-KUG aus Gleitzeit      -  2 Std. … daher keine MUV-Berechnung</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17</a:t>
            </a:fld>
            <a:endParaRPr lang="de-DE"/>
          </a:p>
        </p:txBody>
      </p:sp>
    </p:spTree>
    <p:extLst>
      <p:ext uri="{BB962C8B-B14F-4D97-AF65-F5344CB8AC3E}">
        <p14:creationId xmlns:p14="http://schemas.microsoft.com/office/powerpoint/2010/main" val="143141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Urlaubsgeld lfd.</a:t>
            </a:r>
            <a:r>
              <a:rPr lang="de-DE" baseline="0" dirty="0" smtClean="0"/>
              <a:t> Jahr ohne akt. Monat</a:t>
            </a:r>
          </a:p>
          <a:p>
            <a:pPr marL="171450" indent="-171450">
              <a:buFont typeface="Arial" panose="020B0604020202020204" pitchFamily="34" charset="0"/>
              <a:buChar char="•"/>
            </a:pPr>
            <a:r>
              <a:rPr lang="de-DE" dirty="0" smtClean="0"/>
              <a:t>MUV für Krankengeldbezug aus Januar</a:t>
            </a:r>
          </a:p>
          <a:p>
            <a:pPr marL="171450" indent="-171450">
              <a:buFont typeface="Arial" panose="020B0604020202020204" pitchFamily="34" charset="0"/>
              <a:buChar char="•"/>
            </a:pPr>
            <a:endParaRPr lang="de-DE" dirty="0" smtClean="0"/>
          </a:p>
          <a:p>
            <a:pPr marL="0" indent="0">
              <a:buFont typeface="Arial" panose="020B0604020202020204" pitchFamily="34" charset="0"/>
              <a:buNone/>
            </a:pPr>
            <a:r>
              <a:rPr lang="de-DE" dirty="0" smtClean="0"/>
              <a:t>Urlaubsgeld akt. Monat</a:t>
            </a:r>
          </a:p>
          <a:p>
            <a:pPr marL="171450" indent="-171450">
              <a:buFont typeface="Arial" panose="020B0604020202020204" pitchFamily="34" charset="0"/>
              <a:buChar char="•"/>
            </a:pPr>
            <a:r>
              <a:rPr lang="de-DE" dirty="0" smtClean="0"/>
              <a:t>MUV für Februar</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18</a:t>
            </a:fld>
            <a:endParaRPr lang="de-DE"/>
          </a:p>
        </p:txBody>
      </p:sp>
    </p:spTree>
    <p:extLst>
      <p:ext uri="{BB962C8B-B14F-4D97-AF65-F5344CB8AC3E}">
        <p14:creationId xmlns:p14="http://schemas.microsoft.com/office/powerpoint/2010/main" val="972890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effectLst/>
              </a:rPr>
              <a:t>Absender</a:t>
            </a:r>
          </a:p>
          <a:p>
            <a:r>
              <a:rPr lang="de-DE" sz="1200" b="0" dirty="0" smtClean="0">
                <a:effectLst/>
              </a:rPr>
              <a:t>Die Betriebsnummer können Sie über den Button „Zulassungsantrag“ auf der SOKA-Bau Webseite online beantragen.</a:t>
            </a:r>
          </a:p>
          <a:p>
            <a:r>
              <a:rPr lang="de-DE" dirty="0" smtClean="0"/>
              <a:t> </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19</a:t>
            </a:fld>
            <a:endParaRPr lang="de-DE"/>
          </a:p>
        </p:txBody>
      </p:sp>
    </p:spTree>
    <p:extLst>
      <p:ext uri="{BB962C8B-B14F-4D97-AF65-F5344CB8AC3E}">
        <p14:creationId xmlns:p14="http://schemas.microsoft.com/office/powerpoint/2010/main" val="33919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a:t>
            </a:fld>
            <a:endParaRPr lang="de-DE"/>
          </a:p>
        </p:txBody>
      </p:sp>
    </p:spTree>
    <p:extLst>
      <p:ext uri="{BB962C8B-B14F-4D97-AF65-F5344CB8AC3E}">
        <p14:creationId xmlns:p14="http://schemas.microsoft.com/office/powerpoint/2010/main" val="211959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effectLst/>
              </a:rPr>
              <a:t>Sozialkassen der Bauwirtschaft</a:t>
            </a:r>
          </a:p>
          <a:p>
            <a:r>
              <a:rPr lang="de-DE" dirty="0" smtClean="0"/>
              <a:t>Wählen Sie die für Sie zuständige Sozialkasse aus und setzen Sie unbedingt ein Häkchen im Feld Teilnahme.</a:t>
            </a:r>
          </a:p>
          <a:p>
            <a:r>
              <a:rPr lang="de-DE" dirty="0" smtClean="0"/>
              <a:t>Ohne diese Auswahl können keine Daten übermittelt werden.</a:t>
            </a:r>
          </a:p>
          <a:p>
            <a:r>
              <a:rPr lang="de-DE" dirty="0" smtClean="0"/>
              <a:t> </a:t>
            </a:r>
          </a:p>
          <a:p>
            <a:r>
              <a:rPr lang="de-DE" dirty="0" smtClean="0"/>
              <a:t>Daten der letzten Meldung</a:t>
            </a:r>
          </a:p>
          <a:p>
            <a:pPr marL="171450" indent="-171450">
              <a:buFont typeface="Arial" panose="020B0604020202020204" pitchFamily="34" charset="0"/>
              <a:buChar char="•"/>
            </a:pPr>
            <a:r>
              <a:rPr lang="de-DE" dirty="0" smtClean="0"/>
              <a:t>Melde-Nr.</a:t>
            </a:r>
          </a:p>
          <a:p>
            <a:pPr marL="171450" indent="-171450">
              <a:buFont typeface="Arial" panose="020B0604020202020204" pitchFamily="34" charset="0"/>
              <a:buChar char="•"/>
            </a:pPr>
            <a:r>
              <a:rPr lang="de-DE" dirty="0" smtClean="0"/>
              <a:t>Datum der Übertragung</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20</a:t>
            </a:fld>
            <a:endParaRPr lang="de-DE"/>
          </a:p>
        </p:txBody>
      </p:sp>
    </p:spTree>
    <p:extLst>
      <p:ext uri="{BB962C8B-B14F-4D97-AF65-F5344CB8AC3E}">
        <p14:creationId xmlns:p14="http://schemas.microsoft.com/office/powerpoint/2010/main" val="381234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Übertragung der Meldungen erfolgt immer erst </a:t>
            </a:r>
            <a:r>
              <a:rPr lang="de-DE" b="1" dirty="0" smtClean="0">
                <a:effectLst/>
              </a:rPr>
              <a:t>nach dem Monatsabschluss für den Vormonat.</a:t>
            </a:r>
          </a:p>
          <a:p>
            <a:endParaRPr lang="de-DE" b="1" dirty="0" smtClean="0">
              <a:effectLst/>
            </a:endParaRPr>
          </a:p>
          <a:p>
            <a:r>
              <a:rPr lang="de-DE" b="0" dirty="0" smtClean="0">
                <a:effectLst/>
              </a:rPr>
              <a:t>Im Januar für den Dezember Vorjahr auch erst mit der neuen Jahreslizenz </a:t>
            </a:r>
            <a:r>
              <a:rPr lang="de-DE" b="1" dirty="0" smtClean="0">
                <a:effectLst/>
              </a:rPr>
              <a:t>(aktueller Namenseintrag).</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21</a:t>
            </a:fld>
            <a:endParaRPr lang="de-DE"/>
          </a:p>
        </p:txBody>
      </p:sp>
    </p:spTree>
    <p:extLst>
      <p:ext uri="{BB962C8B-B14F-4D97-AF65-F5344CB8AC3E}">
        <p14:creationId xmlns:p14="http://schemas.microsoft.com/office/powerpoint/2010/main" val="3602151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Protokoll der ZVK-Meldungen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Unterteilt</a:t>
            </a:r>
            <a:r>
              <a:rPr lang="de-DE" baseline="0" dirty="0" smtClean="0"/>
              <a:t> in erzeugte (übertragene) und neue (noch nicht übertragene) Meldungen</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22</a:t>
            </a:fld>
            <a:endParaRPr lang="de-DE"/>
          </a:p>
        </p:txBody>
      </p:sp>
    </p:spTree>
    <p:extLst>
      <p:ext uri="{BB962C8B-B14F-4D97-AF65-F5344CB8AC3E}">
        <p14:creationId xmlns:p14="http://schemas.microsoft.com/office/powerpoint/2010/main" val="1393216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Aufbau der</a:t>
            </a:r>
            <a:r>
              <a:rPr lang="de-DE" baseline="0" dirty="0" smtClean="0"/>
              <a:t> ZVK-Meldesätze im Abrechnungsprotokoll</a:t>
            </a:r>
          </a:p>
          <a:p>
            <a:r>
              <a:rPr lang="de-DE" baseline="0" dirty="0" smtClean="0"/>
              <a:t>Hier ein </a:t>
            </a:r>
            <a:r>
              <a:rPr lang="de-DE" dirty="0" smtClean="0"/>
              <a:t>URMEL-Satz  - Monatliche Meldung der Arbeitnehmer-Lohndaten</a:t>
            </a:r>
          </a:p>
          <a:p>
            <a:endParaRPr lang="de-DE" dirty="0" smtClean="0"/>
          </a:p>
          <a:p>
            <a:r>
              <a:rPr lang="de-DE" dirty="0" smtClean="0"/>
              <a:t>Die Übersicht über mögliche Meldesätze</a:t>
            </a:r>
            <a:r>
              <a:rPr lang="de-DE" baseline="0" dirty="0" smtClean="0"/>
              <a:t> </a:t>
            </a:r>
            <a:r>
              <a:rPr lang="de-DE" dirty="0" smtClean="0"/>
              <a:t>finden Sie in der Hilfe  unter „Meldesätze - Übersicht“ </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23</a:t>
            </a:fld>
            <a:endParaRPr lang="de-DE"/>
          </a:p>
        </p:txBody>
      </p:sp>
    </p:spTree>
    <p:extLst>
      <p:ext uri="{BB962C8B-B14F-4D97-AF65-F5344CB8AC3E}">
        <p14:creationId xmlns:p14="http://schemas.microsoft.com/office/powerpoint/2010/main" val="3185897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Ermittelte Werte –</a:t>
            </a:r>
            <a:r>
              <a:rPr lang="de-DE" baseline="0" dirty="0" smtClean="0"/>
              <a:t> erklärt anhand der Abrechnungsdaten</a:t>
            </a:r>
            <a:endParaRPr lang="de-DE" dirty="0" smtClean="0"/>
          </a:p>
          <a:p>
            <a:endParaRPr lang="de-DE" dirty="0" smtClean="0"/>
          </a:p>
          <a:p>
            <a:r>
              <a:rPr lang="de-DE" dirty="0" smtClean="0"/>
              <a:t>1027,78</a:t>
            </a:r>
          </a:p>
          <a:p>
            <a:r>
              <a:rPr lang="de-DE" dirty="0" smtClean="0"/>
              <a:t>= 810,00 Gehalt</a:t>
            </a:r>
            <a:r>
              <a:rPr lang="de-DE" baseline="0" dirty="0" smtClean="0"/>
              <a:t> </a:t>
            </a:r>
            <a:endParaRPr lang="de-DE" dirty="0" smtClean="0"/>
          </a:p>
          <a:p>
            <a:r>
              <a:rPr lang="de-DE" dirty="0" smtClean="0"/>
              <a:t>+ 102,22</a:t>
            </a:r>
            <a:r>
              <a:rPr lang="de-DE" baseline="0" dirty="0" smtClean="0"/>
              <a:t> </a:t>
            </a:r>
            <a:r>
              <a:rPr lang="de-DE" dirty="0" smtClean="0"/>
              <a:t>Urlaubsgeld, </a:t>
            </a:r>
          </a:p>
          <a:p>
            <a:r>
              <a:rPr lang="de-DE" dirty="0" smtClean="0"/>
              <a:t>+   25,56 zus. UG</a:t>
            </a:r>
          </a:p>
          <a:p>
            <a:r>
              <a:rPr lang="de-DE" dirty="0" smtClean="0"/>
              <a:t>+     9,00 VWL AG-Anteil</a:t>
            </a:r>
          </a:p>
          <a:p>
            <a:r>
              <a:rPr lang="de-DE" dirty="0" smtClean="0"/>
              <a:t>+</a:t>
            </a:r>
            <a:r>
              <a:rPr lang="de-DE" baseline="0" dirty="0" smtClean="0"/>
              <a:t>   54,00 Abgang </a:t>
            </a:r>
            <a:r>
              <a:rPr lang="de-DE" baseline="0" dirty="0" err="1" smtClean="0"/>
              <a:t>Glz</a:t>
            </a:r>
            <a:r>
              <a:rPr lang="de-DE" baseline="0" dirty="0" smtClean="0"/>
              <a:t>-Konto</a:t>
            </a:r>
          </a:p>
          <a:p>
            <a:r>
              <a:rPr lang="de-DE" baseline="0" dirty="0" smtClean="0"/>
              <a:t>+   27,00  S-KUG aus </a:t>
            </a:r>
            <a:r>
              <a:rPr lang="de-DE" baseline="0" dirty="0" err="1" smtClean="0"/>
              <a:t>Glz</a:t>
            </a:r>
            <a:r>
              <a:rPr lang="de-DE" baseline="0" dirty="0" smtClean="0"/>
              <a:t>-Konto</a:t>
            </a:r>
          </a:p>
          <a:p>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24</a:t>
            </a:fld>
            <a:endParaRPr lang="de-DE"/>
          </a:p>
        </p:txBody>
      </p:sp>
    </p:spTree>
    <p:extLst>
      <p:ext uri="{BB962C8B-B14F-4D97-AF65-F5344CB8AC3E}">
        <p14:creationId xmlns:p14="http://schemas.microsoft.com/office/powerpoint/2010/main" val="122756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Ausbildungsvergütung</a:t>
            </a:r>
          </a:p>
          <a:p>
            <a:r>
              <a:rPr lang="de-DE" dirty="0" smtClean="0"/>
              <a:t>Die tariflich festgelegten Beträge für die Ausbildungsvergütung sind im Branchenmodell - Ausbildungsvergütung für jedes Ausbildungsjahr einzutragen.</a:t>
            </a:r>
          </a:p>
          <a:p>
            <a:r>
              <a:rPr lang="de-DE" dirty="0" smtClean="0"/>
              <a:t>Es</a:t>
            </a:r>
            <a:r>
              <a:rPr lang="de-DE" baseline="0" dirty="0" smtClean="0"/>
              <a:t> handelt sich um die Beträge, die maximal erstattet werden.</a:t>
            </a:r>
            <a:r>
              <a:rPr lang="de-DE" dirty="0" smtClean="0"/>
              <a:t> </a:t>
            </a:r>
          </a:p>
          <a:p>
            <a:pPr marL="171450" indent="-171450">
              <a:buFont typeface="Arial" panose="020B0604020202020204" pitchFamily="34" charset="0"/>
              <a:buChar char="•"/>
            </a:pPr>
            <a:r>
              <a:rPr lang="de-DE" dirty="0" smtClean="0"/>
              <a:t>Im 1. Lehrjahr für 10 Monate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smtClean="0"/>
              <a:t>Im 2. Lehrjahr für 6 Monate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smtClean="0"/>
              <a:t>Abweichende Regelungen bei</a:t>
            </a:r>
            <a:r>
              <a:rPr lang="de-DE" baseline="0" dirty="0" smtClean="0"/>
              <a:t> verkürzter Ausbildung (siehe nächste Seite)</a:t>
            </a:r>
            <a:endParaRPr lang="de-DE" dirty="0" smtClean="0"/>
          </a:p>
          <a:p>
            <a:endParaRPr lang="de-DE" dirty="0" smtClean="0"/>
          </a:p>
          <a:p>
            <a:r>
              <a:rPr lang="de-DE" dirty="0" smtClean="0"/>
              <a:t> </a:t>
            </a:r>
          </a:p>
          <a:p>
            <a:r>
              <a:rPr lang="de-DE" dirty="0" smtClean="0"/>
              <a:t>Die Zahlung der Ausbildungsvergütung wird gesteuert, wie Bezüge für andere Mitarbeiter:</a:t>
            </a:r>
          </a:p>
          <a:p>
            <a:r>
              <a:rPr lang="de-DE" dirty="0" smtClean="0"/>
              <a:t>Der monatliche Betrag wird in der Tariftabelle eingetragen</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25</a:t>
            </a:fld>
            <a:endParaRPr lang="de-DE"/>
          </a:p>
        </p:txBody>
      </p:sp>
    </p:spTree>
    <p:extLst>
      <p:ext uri="{BB962C8B-B14F-4D97-AF65-F5344CB8AC3E}">
        <p14:creationId xmlns:p14="http://schemas.microsoft.com/office/powerpoint/2010/main" val="3375685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b="1" dirty="0" smtClean="0"/>
              <a:t>Stammdaten</a:t>
            </a:r>
          </a:p>
          <a:p>
            <a:endParaRPr lang="de-DE" dirty="0" smtClean="0"/>
          </a:p>
          <a:p>
            <a:r>
              <a:rPr lang="de-DE" dirty="0" smtClean="0"/>
              <a:t>Um die Ausbildungserstattung zu ermöglichen, sind die Ausbildungsdaten mit Beginn und Ende der Ausbildung zu hinterlegen.</a:t>
            </a:r>
          </a:p>
          <a:p>
            <a:r>
              <a:rPr lang="de-DE" b="1" dirty="0" smtClean="0">
                <a:effectLst/>
              </a:rPr>
              <a:t>Das Ausbildungsjahr muss manuell hochgezählt werden.</a:t>
            </a:r>
          </a:p>
          <a:p>
            <a:r>
              <a:rPr lang="de-DE" dirty="0" smtClean="0"/>
              <a:t> </a:t>
            </a:r>
          </a:p>
          <a:p>
            <a:r>
              <a:rPr lang="de-DE" dirty="0" smtClean="0"/>
              <a:t>Das Feld "Ausbildungserstattung" bleibt im Bauhauptgewerbe frei. Diese Werte sind pro Ausbildungsjahr im Branchenmodell zu hinterlegen.</a:t>
            </a:r>
          </a:p>
          <a:p>
            <a:r>
              <a:rPr lang="de-DE" dirty="0" smtClean="0"/>
              <a:t>Ein Eintrag ist nur dann notwendig, wenn der Erstattungsbetrag abweicht sowohl von den Angaben im Branchenmodell als auch von den Angaben in der Bruttolohnerfassung.</a:t>
            </a:r>
          </a:p>
          <a:p>
            <a:r>
              <a:rPr lang="de-DE" dirty="0" smtClean="0"/>
              <a:t> </a:t>
            </a:r>
          </a:p>
          <a:p>
            <a:endParaRPr lang="de-DE" dirty="0" smtClean="0"/>
          </a:p>
          <a:p>
            <a:r>
              <a:rPr lang="de-DE" b="1" dirty="0" smtClean="0"/>
              <a:t>Verkürzte Ausbildung</a:t>
            </a:r>
          </a:p>
          <a:p>
            <a:r>
              <a:rPr lang="de-DE" dirty="0" smtClean="0"/>
              <a:t>Bei einer verkürzten Ausbildungsdauer gibt es zwei Möglichkeiten.</a:t>
            </a:r>
          </a:p>
          <a:p>
            <a:r>
              <a:rPr lang="de-DE" dirty="0" smtClean="0"/>
              <a:t> </a:t>
            </a:r>
          </a:p>
          <a:p>
            <a:r>
              <a:rPr lang="de-DE" dirty="0" smtClean="0"/>
              <a:t>1. Die Ausbildung beginnt im 2. Ausbildungsjahr:</a:t>
            </a:r>
          </a:p>
          <a:p>
            <a:r>
              <a:rPr lang="de-DE" dirty="0" smtClean="0"/>
              <a:t>Der AZUBI erhält die Ausbildungsvergütung des 2. Jahres vom Arbeitgeber, dem Arbeitgeber wird die Ausbildungsvergütung des 2. Jahres von der ZVK erstattet.</a:t>
            </a:r>
          </a:p>
          <a:p>
            <a:r>
              <a:rPr lang="de-DE" b="1" dirty="0" smtClean="0">
                <a:effectLst/>
              </a:rPr>
              <a:t>Einstellung:</a:t>
            </a:r>
            <a:r>
              <a:rPr lang="de-DE" dirty="0" smtClean="0"/>
              <a:t>  Ausbildungsdauer: 3 Jahre;  und Ausbildungsjahr: 2. Lehrjahr.</a:t>
            </a:r>
          </a:p>
          <a:p>
            <a:r>
              <a:rPr lang="de-DE" dirty="0" smtClean="0"/>
              <a:t>Dem Arbeitgeber werden 6 Monate erstattet.</a:t>
            </a:r>
          </a:p>
          <a:p>
            <a:r>
              <a:rPr lang="de-DE" dirty="0" smtClean="0"/>
              <a:t> </a:t>
            </a:r>
          </a:p>
          <a:p>
            <a:r>
              <a:rPr lang="de-DE" dirty="0" smtClean="0"/>
              <a:t>2. Die Ausbildung beginnt im 2. Ausbildungsjahr.</a:t>
            </a:r>
          </a:p>
          <a:p>
            <a:r>
              <a:rPr lang="de-DE" dirty="0" smtClean="0"/>
              <a:t>Der AZUBI bekommt die Ausbildungsvergütung des 2. Jahres vom Arbeitgeber, dem Arbeitgeber wird die Ausbildungsvergütung des 1. Jahres von der ZVK erstattet.</a:t>
            </a:r>
          </a:p>
          <a:p>
            <a:r>
              <a:rPr lang="de-DE" b="1" dirty="0" smtClean="0">
                <a:effectLst/>
              </a:rPr>
              <a:t>Einstellung:</a:t>
            </a:r>
            <a:r>
              <a:rPr lang="de-DE" dirty="0" smtClean="0"/>
              <a:t> Ausbildungsdauer: 2 Jahre;  Ausbildungsjahr: 1. Lehrjahr</a:t>
            </a:r>
          </a:p>
          <a:p>
            <a:r>
              <a:rPr lang="de-DE" dirty="0" smtClean="0"/>
              <a:t>Dem Arbeitgeber werden 10 Monate erstattet.</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26</a:t>
            </a:fld>
            <a:endParaRPr lang="de-DE"/>
          </a:p>
        </p:txBody>
      </p:sp>
    </p:spTree>
    <p:extLst>
      <p:ext uri="{BB962C8B-B14F-4D97-AF65-F5344CB8AC3E}">
        <p14:creationId xmlns:p14="http://schemas.microsoft.com/office/powerpoint/2010/main" val="4022868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0" dirty="0" smtClean="0">
                <a:effectLst/>
              </a:rPr>
              <a:t>Entgelt aus Tariftabelle</a:t>
            </a:r>
            <a:r>
              <a:rPr lang="de-DE" b="0" baseline="0" dirty="0">
                <a:effectLst/>
              </a:rPr>
              <a:t> </a:t>
            </a:r>
            <a:r>
              <a:rPr lang="de-DE" b="0" baseline="0" dirty="0" smtClean="0">
                <a:effectLst/>
              </a:rPr>
              <a:t>umgerechnet auf Stundenlohn.</a:t>
            </a:r>
          </a:p>
          <a:p>
            <a:r>
              <a:rPr lang="de-DE" b="0" baseline="0" dirty="0" smtClean="0">
                <a:effectLst/>
              </a:rPr>
              <a:t>– in diesem Fall höher als der maximale Erstattungsbetrag.</a:t>
            </a:r>
          </a:p>
          <a:p>
            <a:endParaRPr lang="de-DE" b="0" baseline="0" dirty="0" smtClean="0">
              <a:effectLst/>
            </a:endParaRPr>
          </a:p>
          <a:p>
            <a:r>
              <a:rPr lang="de-DE" b="0" baseline="0" dirty="0" smtClean="0">
                <a:effectLst/>
              </a:rPr>
              <a:t>Urlaubsgeld über Folgelohnart mit Faktor.</a:t>
            </a:r>
            <a:endParaRPr lang="de-DE" b="0" dirty="0" smtClean="0">
              <a:effectLst/>
            </a:endParaRPr>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27</a:t>
            </a:fld>
            <a:endParaRPr lang="de-DE"/>
          </a:p>
        </p:txBody>
      </p:sp>
    </p:spTree>
    <p:extLst>
      <p:ext uri="{BB962C8B-B14F-4D97-AF65-F5344CB8AC3E}">
        <p14:creationId xmlns:p14="http://schemas.microsoft.com/office/powerpoint/2010/main" val="2258930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0" dirty="0" smtClean="0">
                <a:effectLst/>
              </a:rPr>
              <a:t>Der Erstattungsbetrag wird aus den Branchenparametern ermittelt</a:t>
            </a:r>
          </a:p>
          <a:p>
            <a:r>
              <a:rPr lang="de-DE" b="0" dirty="0" smtClean="0">
                <a:effectLst/>
              </a:rPr>
              <a:t>In diesem Fall kein Erstattungsbetrag, weil die</a:t>
            </a:r>
            <a:r>
              <a:rPr lang="de-DE" b="0" baseline="0" dirty="0" smtClean="0">
                <a:effectLst/>
              </a:rPr>
              <a:t> Abrechnung </a:t>
            </a:r>
            <a:r>
              <a:rPr lang="de-DE" b="0" dirty="0" smtClean="0">
                <a:effectLst/>
              </a:rPr>
              <a:t>bereits im 8. Monat des</a:t>
            </a:r>
            <a:r>
              <a:rPr lang="de-DE" b="0" baseline="0" dirty="0" smtClean="0">
                <a:effectLst/>
              </a:rPr>
              <a:t> </a:t>
            </a:r>
            <a:r>
              <a:rPr lang="de-DE" b="0" dirty="0" smtClean="0">
                <a:effectLst/>
              </a:rPr>
              <a:t>2. </a:t>
            </a:r>
            <a:r>
              <a:rPr lang="de-DE" b="0" smtClean="0">
                <a:effectLst/>
              </a:rPr>
              <a:t>Lehrjahrs ist.</a:t>
            </a:r>
            <a:endParaRPr lang="de-DE" b="0" dirty="0" smtClean="0">
              <a:effectLst/>
            </a:endParaRPr>
          </a:p>
          <a:p>
            <a:endParaRPr lang="de-DE" b="0" dirty="0" smtClean="0">
              <a:effectLst/>
            </a:endParaRPr>
          </a:p>
          <a:p>
            <a:r>
              <a:rPr lang="de-DE" b="0" dirty="0" smtClean="0">
                <a:effectLst/>
              </a:rPr>
              <a:t>Das Feld „Ausbildungserstattung“ im Personalstamm übersteuert</a:t>
            </a:r>
            <a:r>
              <a:rPr lang="de-DE" b="0" baseline="0" dirty="0" smtClean="0">
                <a:effectLst/>
              </a:rPr>
              <a:t> die automatische Ermittlung.</a:t>
            </a:r>
            <a:endParaRPr lang="de-DE" b="0" dirty="0">
              <a:effectLst/>
            </a:endParaRPr>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28</a:t>
            </a:fld>
            <a:endParaRPr lang="de-DE"/>
          </a:p>
        </p:txBody>
      </p:sp>
    </p:spTree>
    <p:extLst>
      <p:ext uri="{BB962C8B-B14F-4D97-AF65-F5344CB8AC3E}">
        <p14:creationId xmlns:p14="http://schemas.microsoft.com/office/powerpoint/2010/main" val="3863526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Liste "ZVK-Ausbildungserstattung" finden Sie unter </a:t>
            </a:r>
            <a:r>
              <a:rPr lang="de-DE" b="1" dirty="0" smtClean="0">
                <a:effectLst/>
              </a:rPr>
              <a:t>|Auswertungen |Statistik Branchen -&gt; Bauhauptgewerbe</a:t>
            </a:r>
          </a:p>
          <a:p>
            <a:endParaRPr lang="de-DE" b="1" dirty="0" smtClean="0">
              <a:effectLst/>
            </a:endParaRPr>
          </a:p>
          <a:p>
            <a:r>
              <a:rPr lang="de-DE" b="0" dirty="0" smtClean="0">
                <a:effectLst/>
              </a:rPr>
              <a:t>DIE SOKA berechnet den Erstattungsbetrag selbst. Er wird nicht gemeldet.</a:t>
            </a:r>
          </a:p>
          <a:p>
            <a:r>
              <a:rPr lang="de-DE" b="0" dirty="0" smtClean="0">
                <a:effectLst/>
              </a:rPr>
              <a:t>Diese Liste dient nur zur Prüfung</a:t>
            </a:r>
            <a:r>
              <a:rPr lang="de-DE" b="0" baseline="0" dirty="0" smtClean="0">
                <a:effectLst/>
              </a:rPr>
              <a:t> durch den Arbeitgeber.</a:t>
            </a:r>
            <a:endParaRPr lang="de-DE" b="0" dirty="0" smtClean="0">
              <a:effectLst/>
            </a:endParaRPr>
          </a:p>
          <a:p>
            <a:endParaRPr lang="de-DE" b="0" dirty="0" smtClean="0">
              <a:effectLst/>
            </a:endParaRPr>
          </a:p>
          <a:p>
            <a:r>
              <a:rPr lang="de-DE" b="1" dirty="0" smtClean="0">
                <a:effectLst/>
              </a:rPr>
              <a:t>Erstattungsbetrag</a:t>
            </a:r>
          </a:p>
          <a:p>
            <a:r>
              <a:rPr lang="de-DE" b="0" dirty="0" smtClean="0">
                <a:effectLst/>
              </a:rPr>
              <a:t>In diesem Beispiel ist der Erstattungsbetrag = 0, weil nur in Monat 1-6 im 2. Lehrjahr eine Erstattung</a:t>
            </a:r>
            <a:r>
              <a:rPr lang="de-DE" b="0" baseline="0" dirty="0" smtClean="0">
                <a:effectLst/>
              </a:rPr>
              <a:t> erfolgt.</a:t>
            </a:r>
            <a:endParaRPr lang="de-DE" b="0"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29</a:t>
            </a:fld>
            <a:endParaRPr lang="de-DE"/>
          </a:p>
        </p:txBody>
      </p:sp>
    </p:spTree>
    <p:extLst>
      <p:ext uri="{BB962C8B-B14F-4D97-AF65-F5344CB8AC3E}">
        <p14:creationId xmlns:p14="http://schemas.microsoft.com/office/powerpoint/2010/main" val="278121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effectLst/>
              </a:rPr>
              <a:t>Absender</a:t>
            </a:r>
          </a:p>
          <a:p>
            <a:r>
              <a:rPr lang="de-DE" sz="1200" b="0" dirty="0" smtClean="0">
                <a:effectLst/>
              </a:rPr>
              <a:t>Die Betriebsnummer können Sie über den Button „Zulassungsantrag“ auf der SOKA-Bau Webseite online beantragen.</a:t>
            </a:r>
          </a:p>
          <a:p>
            <a:r>
              <a:rPr lang="de-DE" sz="1200" b="0" dirty="0" smtClean="0">
                <a:effectLst/>
              </a:rPr>
              <a:t>Außer bei</a:t>
            </a:r>
            <a:r>
              <a:rPr lang="de-DE" sz="1200" b="0" baseline="0" dirty="0" smtClean="0">
                <a:effectLst/>
              </a:rPr>
              <a:t> Abrechnung über Steuerberater, stimmt die Betriebsnummer mit der RZ-Nummer überein.</a:t>
            </a:r>
            <a:endParaRPr lang="de-DE" sz="1200" b="0" dirty="0" smtClean="0">
              <a:effectLst/>
            </a:endParaRPr>
          </a:p>
          <a:p>
            <a:r>
              <a:rPr lang="de-DE" dirty="0" smtClean="0"/>
              <a:t> </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a:t>
            </a:fld>
            <a:endParaRPr lang="de-DE"/>
          </a:p>
        </p:txBody>
      </p:sp>
    </p:spTree>
    <p:extLst>
      <p:ext uri="{BB962C8B-B14F-4D97-AF65-F5344CB8AC3E}">
        <p14:creationId xmlns:p14="http://schemas.microsoft.com/office/powerpoint/2010/main" val="84784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Krankheit mit Lohnfortzahlung</a:t>
            </a:r>
          </a:p>
          <a:p>
            <a:r>
              <a:rPr lang="de-DE" dirty="0" smtClean="0"/>
              <a:t>Die nachfolgend beschriebene Vorgehensweise ist für Betriebe interessant, die umlagepflichtig sind.</a:t>
            </a:r>
          </a:p>
          <a:p>
            <a:r>
              <a:rPr lang="de-DE" dirty="0" smtClean="0"/>
              <a:t> </a:t>
            </a:r>
          </a:p>
          <a:p>
            <a:r>
              <a:rPr lang="de-DE" b="0" dirty="0" smtClean="0">
                <a:effectLst/>
              </a:rPr>
              <a:t>Sie wollen die Lohnfortzahlung nur fiktiv führen (z.B. bei Auszubildenden soll die Ausbildungsvergütung unverändert bleiben, aber die Rückerstattung für die Lohnfortzahlung bei der Krankenkasse erfolgen).</a:t>
            </a:r>
          </a:p>
          <a:p>
            <a:r>
              <a:rPr lang="de-DE" b="1" dirty="0" smtClean="0">
                <a:effectLst/>
              </a:rPr>
              <a:t> </a:t>
            </a:r>
          </a:p>
          <a:p>
            <a:r>
              <a:rPr lang="de-DE" b="0" dirty="0" smtClean="0">
                <a:effectLst/>
              </a:rPr>
              <a:t>Legen Sie dazu die Lohnart "Lohnfortzahlung„</a:t>
            </a:r>
          </a:p>
          <a:p>
            <a:r>
              <a:rPr lang="de-DE" b="0" dirty="0" smtClean="0">
                <a:effectLst/>
              </a:rPr>
              <a:t>- mit den Merkmalen aus dem obigen Screenshot an.</a:t>
            </a:r>
          </a:p>
          <a:p>
            <a:r>
              <a:rPr lang="de-DE" b="0" dirty="0" smtClean="0">
                <a:effectLst/>
              </a:rPr>
              <a:t>- Die Statistikkennung 5 -Lohnfortzahlung muss ebenfalls eingetragen werden.</a:t>
            </a:r>
          </a:p>
          <a:p>
            <a:r>
              <a:rPr lang="de-DE" b="0" dirty="0" smtClean="0">
                <a:effectLst/>
              </a:rPr>
              <a:t> </a:t>
            </a:r>
          </a:p>
          <a:p>
            <a:r>
              <a:rPr lang="de-DE" b="0" dirty="0" smtClean="0">
                <a:effectLst/>
              </a:rPr>
              <a:t>Auf diese Weise wird weder das </a:t>
            </a:r>
            <a:r>
              <a:rPr lang="de-DE" b="0" dirty="0" err="1" smtClean="0">
                <a:effectLst/>
              </a:rPr>
              <a:t>Gesamtbrutto</a:t>
            </a:r>
            <a:r>
              <a:rPr lang="de-DE" b="0" dirty="0" smtClean="0">
                <a:effectLst/>
              </a:rPr>
              <a:t> noch das SV- oder </a:t>
            </a:r>
            <a:r>
              <a:rPr lang="de-DE" b="0" dirty="0" err="1" smtClean="0">
                <a:effectLst/>
              </a:rPr>
              <a:t>Steuerbrutto</a:t>
            </a:r>
            <a:r>
              <a:rPr lang="de-DE" b="0" dirty="0" smtClean="0">
                <a:effectLst/>
              </a:rPr>
              <a:t> verändert, aber der Antrag auf Erstattung der Lohnfortzahlung kann erstellt werden.</a:t>
            </a:r>
            <a:endParaRPr lang="de-DE" b="0" dirty="0">
              <a:effectLst/>
            </a:endParaRPr>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30</a:t>
            </a:fld>
            <a:endParaRPr lang="de-DE"/>
          </a:p>
        </p:txBody>
      </p:sp>
    </p:spTree>
    <p:extLst>
      <p:ext uri="{BB962C8B-B14F-4D97-AF65-F5344CB8AC3E}">
        <p14:creationId xmlns:p14="http://schemas.microsoft.com/office/powerpoint/2010/main" val="76278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b="1" dirty="0" err="1" smtClean="0">
                <a:effectLst/>
              </a:rPr>
              <a:t>SIKOflex</a:t>
            </a:r>
            <a:r>
              <a:rPr lang="de-DE" b="1" dirty="0" smtClean="0"/>
              <a:t> - Arbeitszeitkonto-Sicherung</a:t>
            </a:r>
          </a:p>
          <a:p>
            <a:r>
              <a:rPr lang="de-DE" dirty="0" smtClean="0"/>
              <a:t>Die SOKA-Bau bietet  für Baubetriebe die Möglichkeit, Guthaben in Arbeitszeitkonten abzusichern. Dazu bietet die SOKA-Bau das Absicherungsmodell </a:t>
            </a:r>
            <a:r>
              <a:rPr lang="de-DE" dirty="0" err="1" smtClean="0">
                <a:effectLst/>
              </a:rPr>
              <a:t>SIKOflex</a:t>
            </a:r>
            <a:r>
              <a:rPr lang="de-DE" dirty="0" smtClean="0"/>
              <a:t> an. Genauere Informationen dazu erhalten Sie bei der SOKA-Bau.</a:t>
            </a:r>
          </a:p>
          <a:p>
            <a:r>
              <a:rPr lang="de-DE" dirty="0" smtClean="0"/>
              <a:t>Für Baubetriebe, die dieses Modell verwenden, bietet GDI </a:t>
            </a:r>
            <a:r>
              <a:rPr lang="de-DE" dirty="0" err="1" smtClean="0"/>
              <a:t>Baulohn</a:t>
            </a:r>
            <a:r>
              <a:rPr lang="de-DE" dirty="0" smtClean="0"/>
              <a:t> die Möglichkeit, die Daten mit der monatlichen Meldung elektronisch zu übermitteln.</a:t>
            </a:r>
          </a:p>
          <a:p>
            <a:r>
              <a:rPr lang="de-DE" dirty="0" smtClean="0"/>
              <a:t> </a:t>
            </a:r>
          </a:p>
          <a:p>
            <a:r>
              <a:rPr lang="de-DE" dirty="0" smtClean="0"/>
              <a:t>Dazu ist in den Arbeitszeitmodellen auf der Seite „Optionen“ das Feld „Arbeitszeitkontosicherung ZVK“ auf „1-Ja“ zu stellen.</a:t>
            </a:r>
          </a:p>
          <a:p>
            <a:r>
              <a:rPr lang="de-DE" dirty="0" smtClean="0"/>
              <a:t>Dann wird ab Juli 2007 ein „SIMEL- Satz“ für die ZVK erstellt. Dieser Satz wird zusammen  mit den anderen Sätzen (URMEL usw.) an die ZVK übermittelt.</a:t>
            </a:r>
          </a:p>
          <a:p>
            <a:endParaRPr lang="de-DE" dirty="0" smtClean="0"/>
          </a:p>
          <a:p>
            <a:r>
              <a:rPr lang="de-DE" b="1" dirty="0" smtClean="0"/>
              <a:t>Branchenmodell</a:t>
            </a:r>
          </a:p>
          <a:p>
            <a:r>
              <a:rPr lang="de-DE" dirty="0" smtClean="0"/>
              <a:t>Im Branchenmodell unter Beiträge/Auszahlungen ist der Sozialzuschlag für Arbeiter und Angestellte einzutragen.</a:t>
            </a:r>
          </a:p>
          <a:p>
            <a:r>
              <a:rPr lang="de-DE" dirty="0" smtClean="0"/>
              <a:t>Wenn diese Felder nicht ausgefüllt sind, fehlt der Wert bei der Übertragung.</a:t>
            </a:r>
          </a:p>
          <a:p>
            <a:endParaRPr lang="de-DE" dirty="0" smtClean="0"/>
          </a:p>
          <a:p>
            <a:r>
              <a:rPr lang="de-DE" b="1" dirty="0" smtClean="0"/>
              <a:t>ZVK-Meldung</a:t>
            </a:r>
          </a:p>
          <a:p>
            <a:r>
              <a:rPr lang="de-DE" dirty="0" smtClean="0"/>
              <a:t>Da  die SOKA-Bau diese Daten nur bearbeitet, wenn auch ein Vertrag über die Arbeitszeitkontosicherung vorliegt, kann man vor der Übermittlung der Daten nochmals festlegen, ob mit oder ohne Arbeitszeitkontosicherung übertragen werden soll. So kann eine fälschlich durchgeführte Eingabe im Arbeitszeitmodell an dieser Stelle noch berichtigt werden.</a:t>
            </a:r>
          </a:p>
          <a:p>
            <a:r>
              <a:rPr lang="de-DE" dirty="0" smtClean="0"/>
              <a:t> </a:t>
            </a:r>
          </a:p>
          <a:p>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31</a:t>
            </a:fld>
            <a:endParaRPr lang="de-DE"/>
          </a:p>
        </p:txBody>
      </p:sp>
    </p:spTree>
    <p:extLst>
      <p:ext uri="{BB962C8B-B14F-4D97-AF65-F5344CB8AC3E}">
        <p14:creationId xmlns:p14="http://schemas.microsoft.com/office/powerpoint/2010/main" val="1401658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a:t>
            </a:r>
            <a:r>
              <a:rPr lang="de-DE" baseline="0" dirty="0" smtClean="0"/>
              <a:t> Branchenmodell müssen Grenzwerte hinterlegt werden</a:t>
            </a:r>
            <a:endParaRPr lang="de-DE" dirty="0" smtClean="0"/>
          </a:p>
          <a:p>
            <a:pPr marL="171450" indent="-171450">
              <a:buFont typeface="Arial" panose="020B0604020202020204" pitchFamily="34" charset="0"/>
              <a:buChar char="•"/>
            </a:pPr>
            <a:r>
              <a:rPr lang="de-DE" dirty="0" smtClean="0"/>
              <a:t>Verbuchungsgrenzen für Sommer-/Winterarbeitszeit</a:t>
            </a:r>
          </a:p>
          <a:p>
            <a:pPr marL="171450" indent="-171450">
              <a:buFont typeface="Arial" panose="020B0604020202020204" pitchFamily="34" charset="0"/>
              <a:buChar char="•"/>
            </a:pPr>
            <a:endParaRPr lang="de-DE" dirty="0" smtClean="0"/>
          </a:p>
          <a:p>
            <a:pPr marL="0" indent="0">
              <a:buFont typeface="Arial" panose="020B0604020202020204" pitchFamily="34" charset="0"/>
              <a:buNone/>
            </a:pPr>
            <a:r>
              <a:rPr lang="de-DE" dirty="0" smtClean="0"/>
              <a:t>Lohnarten für die automatische </a:t>
            </a:r>
            <a:r>
              <a:rPr lang="de-DE" dirty="0" err="1" smtClean="0"/>
              <a:t>Bebuchung</a:t>
            </a:r>
            <a:r>
              <a:rPr lang="de-DE" baseline="0" dirty="0" smtClean="0"/>
              <a:t> des Gleitzeitkontos</a:t>
            </a:r>
          </a:p>
          <a:p>
            <a:pPr marL="171450" indent="-171450">
              <a:buFont typeface="Arial" panose="020B0604020202020204" pitchFamily="34" charset="0"/>
              <a:buChar char="•"/>
            </a:pPr>
            <a:r>
              <a:rPr lang="de-DE" baseline="0" dirty="0" smtClean="0"/>
              <a:t>Statistikkennzeichen 74 und 75</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32</a:t>
            </a:fld>
            <a:endParaRPr lang="de-DE"/>
          </a:p>
        </p:txBody>
      </p:sp>
    </p:spTree>
    <p:extLst>
      <p:ext uri="{BB962C8B-B14F-4D97-AF65-F5344CB8AC3E}">
        <p14:creationId xmlns:p14="http://schemas.microsoft.com/office/powerpoint/2010/main" val="1326427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Branchenmodell: Arbeitszeit(AZ)-Grenzen und Optionen</a:t>
            </a:r>
          </a:p>
          <a:p>
            <a:pPr marL="171450" indent="-171450">
              <a:buFont typeface="Arial" panose="020B0604020202020204" pitchFamily="34" charset="0"/>
              <a:buChar char="•"/>
            </a:pPr>
            <a:r>
              <a:rPr lang="de-DE" dirty="0" smtClean="0"/>
              <a:t>Übergang von Mehrarbeit (in Gleitzeitkonto)</a:t>
            </a:r>
            <a:r>
              <a:rPr lang="de-DE" baseline="0" dirty="0" smtClean="0"/>
              <a:t> zu Überstunden / mit oder ohne Zuschlag</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33</a:t>
            </a:fld>
            <a:endParaRPr lang="de-DE"/>
          </a:p>
        </p:txBody>
      </p:sp>
    </p:spTree>
    <p:extLst>
      <p:ext uri="{BB962C8B-B14F-4D97-AF65-F5344CB8AC3E}">
        <p14:creationId xmlns:p14="http://schemas.microsoft.com/office/powerpoint/2010/main" val="3578348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Gleitzeitkonto-Zugang / -Abgang</a:t>
            </a:r>
          </a:p>
          <a:p>
            <a:pPr marL="171450" indent="-171450">
              <a:buFont typeface="Arial" panose="020B0604020202020204" pitchFamily="34" charset="0"/>
              <a:buChar char="•"/>
            </a:pPr>
            <a:r>
              <a:rPr lang="de-DE" dirty="0" smtClean="0"/>
              <a:t>Zugang</a:t>
            </a:r>
            <a:r>
              <a:rPr lang="de-DE" baseline="0" dirty="0" smtClean="0"/>
              <a:t> negativ in der Abrechnung, da das Entgelt verringert wird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smtClean="0"/>
              <a:t>Abgang</a:t>
            </a:r>
            <a:r>
              <a:rPr lang="de-DE" baseline="0" dirty="0" smtClean="0"/>
              <a:t> positiv in der Abrechnung, da das Entgelt erhöht wird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baseline="0" dirty="0" smtClean="0"/>
              <a:t>Sozialzuschlag für </a:t>
            </a:r>
            <a:r>
              <a:rPr lang="de-DE" baseline="0" dirty="0" err="1" smtClean="0"/>
              <a:t>SIKOflex</a:t>
            </a:r>
            <a:endParaRPr lang="de-DE"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aseline="0" dirty="0" smtClean="0"/>
              <a:t>Prozentsätze für Arbeiter und Angestellt hinterlegen </a:t>
            </a:r>
            <a:endParaRPr lang="de-DE" dirty="0" smtClean="0"/>
          </a:p>
          <a:p>
            <a:pPr marL="171450" indent="-171450">
              <a:buFont typeface="Arial" panose="020B0604020202020204" pitchFamily="34" charset="0"/>
              <a:buChar char="•"/>
            </a:pPr>
            <a:endParaRPr lang="de-DE" dirty="0" smtClean="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34</a:t>
            </a:fld>
            <a:endParaRPr lang="de-DE"/>
          </a:p>
        </p:txBody>
      </p:sp>
    </p:spTree>
    <p:extLst>
      <p:ext uri="{BB962C8B-B14F-4D97-AF65-F5344CB8AC3E}">
        <p14:creationId xmlns:p14="http://schemas.microsoft.com/office/powerpoint/2010/main" val="159668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Über die Buchungsart die Tage / Stunden erfassen</a:t>
            </a:r>
          </a:p>
          <a:p>
            <a:r>
              <a:rPr lang="de-DE" dirty="0" smtClean="0"/>
              <a:t>W   = Saison-KUG</a:t>
            </a:r>
          </a:p>
          <a:p>
            <a:r>
              <a:rPr lang="de-DE" dirty="0" smtClean="0"/>
              <a:t>WK = Saison-KUG – Krankenkasse zahlt</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35</a:t>
            </a:fld>
            <a:endParaRPr lang="de-DE"/>
          </a:p>
        </p:txBody>
      </p:sp>
    </p:spTree>
    <p:extLst>
      <p:ext uri="{BB962C8B-B14F-4D97-AF65-F5344CB8AC3E}">
        <p14:creationId xmlns:p14="http://schemas.microsoft.com/office/powerpoint/2010/main" val="3261113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Daraus</a:t>
            </a:r>
            <a:r>
              <a:rPr lang="de-DE" b="1" baseline="0" dirty="0" smtClean="0"/>
              <a:t> werden die Lohnarten gebildet</a:t>
            </a:r>
          </a:p>
          <a:p>
            <a:pPr marL="171450" indent="-171450">
              <a:buFont typeface="Arial" panose="020B0604020202020204" pitchFamily="34" charset="0"/>
              <a:buChar char="•"/>
            </a:pPr>
            <a:r>
              <a:rPr lang="de-DE" baseline="0" dirty="0" smtClean="0"/>
              <a:t>Mehraufwandswintergeld     -  für jede gearbeitete Stunde (160 </a:t>
            </a:r>
            <a:r>
              <a:rPr lang="de-DE" baseline="0" dirty="0" err="1" smtClean="0"/>
              <a:t>Gesamtstd</a:t>
            </a:r>
            <a:r>
              <a:rPr lang="de-DE" baseline="0" dirty="0" smtClean="0"/>
              <a:t>.  -  8 Std. Urlaub  -  92 Std. S-KUG  =  60 Std.)</a:t>
            </a:r>
          </a:p>
          <a:p>
            <a:pPr marL="171450" indent="-171450">
              <a:buFont typeface="Arial" panose="020B0604020202020204" pitchFamily="34" charset="0"/>
              <a:buChar char="•"/>
            </a:pPr>
            <a:r>
              <a:rPr lang="de-DE" baseline="0" dirty="0" smtClean="0"/>
              <a:t>Zuschuss-Wintergeld            -  2 Std. S-KUG aus Gleitzeitkonto</a:t>
            </a:r>
          </a:p>
          <a:p>
            <a:pPr marL="171450" indent="-171450">
              <a:buFont typeface="Arial" panose="020B0604020202020204" pitchFamily="34" charset="0"/>
              <a:buChar char="•"/>
            </a:pPr>
            <a:r>
              <a:rPr lang="de-DE" baseline="0" dirty="0" smtClean="0"/>
              <a:t>Saison-KUG Ausfallstunden  -  92 Std. S-KUG  –  2 Std. aus Gleitzeit  =  90 Std.</a:t>
            </a:r>
          </a:p>
          <a:p>
            <a:endParaRPr lang="de-DE" dirty="0" smtClean="0"/>
          </a:p>
          <a:p>
            <a:r>
              <a:rPr lang="de-DE" b="1" dirty="0" smtClean="0"/>
              <a:t>Mehraufwandswintergeld</a:t>
            </a:r>
          </a:p>
          <a:p>
            <a:pPr marL="171450" indent="-171450">
              <a:buFont typeface="Arial" panose="020B0604020202020204" pitchFamily="34" charset="0"/>
              <a:buChar char="•"/>
            </a:pPr>
            <a:r>
              <a:rPr lang="de-DE" dirty="0" smtClean="0"/>
              <a:t>1 Euro pro geleisteter Arbeitsstunde (15.12.-28.02.)</a:t>
            </a:r>
          </a:p>
          <a:p>
            <a:pPr marL="171450" indent="-171450">
              <a:buFont typeface="Arial" panose="020B0604020202020204" pitchFamily="34" charset="0"/>
              <a:buChar char="•"/>
            </a:pPr>
            <a:r>
              <a:rPr lang="de-DE" dirty="0" smtClean="0"/>
              <a:t>Durch die Winterbauumlage finanziert .</a:t>
            </a:r>
          </a:p>
          <a:p>
            <a:pPr marL="171450" indent="-171450">
              <a:buFont typeface="Arial" panose="020B0604020202020204" pitchFamily="34" charset="0"/>
              <a:buChar char="•"/>
            </a:pPr>
            <a:r>
              <a:rPr lang="de-DE" dirty="0" smtClean="0"/>
              <a:t>Bekommt wer auch Saison-KUG erhält.</a:t>
            </a:r>
          </a:p>
          <a:p>
            <a:pPr marL="171450" indent="-171450">
              <a:buFont typeface="Arial" panose="020B0604020202020204" pitchFamily="34" charset="0"/>
              <a:buChar char="•"/>
            </a:pPr>
            <a:r>
              <a:rPr lang="de-DE" dirty="0" smtClean="0"/>
              <a:t>BfA erstattet dem Arbeitgeber auf Antrag die gezahlten Beiträge.</a:t>
            </a:r>
          </a:p>
          <a:p>
            <a:endParaRPr lang="de-DE" dirty="0" smtClean="0"/>
          </a:p>
          <a:p>
            <a:r>
              <a:rPr lang="de-DE" b="1" dirty="0" smtClean="0"/>
              <a:t>Zuschusswintergeld</a:t>
            </a:r>
          </a:p>
          <a:p>
            <a:pPr marL="171450" indent="-171450">
              <a:buFont typeface="Arial" panose="020B0604020202020204" pitchFamily="34" charset="0"/>
              <a:buChar char="•"/>
            </a:pPr>
            <a:r>
              <a:rPr lang="de-DE" baseline="0" dirty="0" smtClean="0"/>
              <a:t>2,50 Euro je ausgefallener Arbeitsstunde bei Ausgleich durch Arbeitszeitguthaben um S-KUG zu vermeiden</a:t>
            </a:r>
          </a:p>
          <a:p>
            <a:pPr marL="171450" indent="-171450">
              <a:buFont typeface="Arial" panose="020B0604020202020204" pitchFamily="34" charset="0"/>
              <a:buChar char="•"/>
            </a:pPr>
            <a:r>
              <a:rPr lang="de-DE" dirty="0" smtClean="0"/>
              <a:t>Durch die Winterbauumlage finanziert .</a:t>
            </a:r>
          </a:p>
          <a:p>
            <a:pPr marL="171450" indent="-171450">
              <a:buFont typeface="Arial" panose="020B0604020202020204" pitchFamily="34" charset="0"/>
              <a:buChar char="•"/>
            </a:pPr>
            <a:r>
              <a:rPr lang="de-DE" dirty="0" smtClean="0"/>
              <a:t>Bekommt wer auch Saison-KUG erhält.</a:t>
            </a:r>
          </a:p>
          <a:p>
            <a:pPr marL="171450" indent="-171450">
              <a:buFont typeface="Arial" panose="020B0604020202020204" pitchFamily="34" charset="0"/>
              <a:buChar char="•"/>
            </a:pPr>
            <a:r>
              <a:rPr lang="de-DE" dirty="0" smtClean="0"/>
              <a:t>Die BfA erstattet dem Arbeitgeber auf Antrag die gezahlten Beiträge.</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36</a:t>
            </a:fld>
            <a:endParaRPr lang="de-DE"/>
          </a:p>
        </p:txBody>
      </p:sp>
    </p:spTree>
    <p:extLst>
      <p:ext uri="{BB962C8B-B14F-4D97-AF65-F5344CB8AC3E}">
        <p14:creationId xmlns:p14="http://schemas.microsoft.com/office/powerpoint/2010/main" val="16303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Fiktives</a:t>
            </a:r>
            <a:r>
              <a:rPr lang="de-DE" baseline="0" dirty="0" smtClean="0"/>
              <a:t> SV-Brutto 972,00 = 80% von 1215,00</a:t>
            </a:r>
          </a:p>
          <a:p>
            <a:endParaRPr lang="de-DE" baseline="0" dirty="0" smtClean="0"/>
          </a:p>
          <a:p>
            <a:r>
              <a:rPr lang="de-DE" baseline="0" dirty="0" smtClean="0"/>
              <a:t>Winterbauumlage AN-Anteil = 0,8%  von  1027,78 (ZVK-Brutto)</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37</a:t>
            </a:fld>
            <a:endParaRPr lang="de-DE"/>
          </a:p>
        </p:txBody>
      </p:sp>
    </p:spTree>
    <p:extLst>
      <p:ext uri="{BB962C8B-B14F-4D97-AF65-F5344CB8AC3E}">
        <p14:creationId xmlns:p14="http://schemas.microsoft.com/office/powerpoint/2010/main" val="1607332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38</a:t>
            </a:fld>
            <a:endParaRPr lang="de-DE"/>
          </a:p>
        </p:txBody>
      </p:sp>
    </p:spTree>
    <p:extLst>
      <p:ext uri="{BB962C8B-B14F-4D97-AF65-F5344CB8AC3E}">
        <p14:creationId xmlns:p14="http://schemas.microsoft.com/office/powerpoint/2010/main" val="110048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effectLst/>
              </a:rPr>
              <a:t>Sozialkassen der Bauwirtschaft</a:t>
            </a:r>
          </a:p>
          <a:p>
            <a:r>
              <a:rPr lang="de-DE" dirty="0" smtClean="0"/>
              <a:t>Wählen Sie die für Sie zuständige Sozialkasse aus</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4</a:t>
            </a:fld>
            <a:endParaRPr lang="de-DE"/>
          </a:p>
        </p:txBody>
      </p:sp>
    </p:spTree>
    <p:extLst>
      <p:ext uri="{BB962C8B-B14F-4D97-AF65-F5344CB8AC3E}">
        <p14:creationId xmlns:p14="http://schemas.microsoft.com/office/powerpoint/2010/main" val="163066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effectLst/>
              </a:rPr>
              <a:t>Mandante</a:t>
            </a:r>
            <a:r>
              <a:rPr lang="de-DE" b="1" dirty="0" smtClean="0"/>
              <a:t>n</a:t>
            </a:r>
            <a:r>
              <a:rPr lang="de-DE" b="1" dirty="0" smtClean="0">
                <a:effectLst/>
              </a:rPr>
              <a:t>daten | Einstellungen</a:t>
            </a:r>
            <a:r>
              <a:rPr lang="de-DE" b="0" baseline="0" dirty="0" smtClean="0">
                <a:effectLst/>
              </a:rPr>
              <a:t> &gt; </a:t>
            </a:r>
            <a:r>
              <a:rPr lang="de-DE" b="1" dirty="0" smtClean="0">
                <a:effectLst/>
              </a:rPr>
              <a:t>Stundenerfassung</a:t>
            </a:r>
            <a:endParaRPr lang="de-DE" dirty="0" smtClean="0"/>
          </a:p>
          <a:p>
            <a:r>
              <a:rPr lang="de-DE" dirty="0" smtClean="0"/>
              <a:t>Damit in der Personalverwaltung der Menüpunkt "Stundenerfassung" aktiviert ist, muss dieses Feld auf "Vorhanden" gesetzt sein.</a:t>
            </a:r>
          </a:p>
          <a:p>
            <a:r>
              <a:rPr lang="de-DE" dirty="0" smtClean="0"/>
              <a:t>Um Stundenerfassungen per Korrekturmodus aus späteren Monaten bearbeiten zu können, ist das Feld auf "mit Stundenkorrektur" zu setzen.</a:t>
            </a:r>
          </a:p>
          <a:p>
            <a:r>
              <a:rPr lang="de-DE" dirty="0" smtClean="0"/>
              <a:t> </a:t>
            </a:r>
          </a:p>
          <a:p>
            <a:r>
              <a:rPr lang="de-DE" dirty="0" smtClean="0"/>
              <a:t>Mit der Einstellung Stundenkorrektur werden im Fall einer Korrektur auf Vormonate alle Positionen gelöscht und neu übernommen. Falls manuelle Änderungen z.B. der Stundensätze gemacht wurden, werden die ebenfalls gelöscht.</a:t>
            </a:r>
          </a:p>
          <a:p>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t>Lohnarte</a:t>
            </a:r>
            <a:r>
              <a:rPr lang="de-DE" b="1" dirty="0" smtClean="0">
                <a:effectLst/>
              </a:rPr>
              <a:t>n &gt; Einstellungen &gt; ZVK-/</a:t>
            </a:r>
            <a:r>
              <a:rPr lang="de-DE" b="1" dirty="0" err="1" smtClean="0">
                <a:effectLst/>
              </a:rPr>
              <a:t>Urlaubsbrutto</a:t>
            </a:r>
            <a:endParaRPr lang="de-DE" b="1" dirty="0" smtClean="0">
              <a:effectLst/>
            </a:endParaRPr>
          </a:p>
          <a:p>
            <a:r>
              <a:rPr lang="de-DE" b="0" dirty="0" smtClean="0">
                <a:effectLst/>
              </a:rPr>
              <a:t>Diese Einstellung betrifft nur die Abrechnung für Baubranchen.</a:t>
            </a:r>
          </a:p>
          <a:p>
            <a:r>
              <a:rPr lang="de-DE" b="0" dirty="0" smtClean="0">
                <a:effectLst/>
              </a:rPr>
              <a:t>Alle Lohnarten, die in das ZVK-Brutto einfließen sollen, sind als ZVK-und </a:t>
            </a:r>
            <a:r>
              <a:rPr lang="de-DE" b="0" dirty="0" err="1" smtClean="0">
                <a:effectLst/>
              </a:rPr>
              <a:t>Urlaubsbrutto</a:t>
            </a:r>
            <a:r>
              <a:rPr lang="de-DE" b="0" dirty="0" smtClean="0">
                <a:effectLst/>
              </a:rPr>
              <a:t> zu kennzeichnen.</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5</a:t>
            </a:fld>
            <a:endParaRPr lang="de-DE"/>
          </a:p>
        </p:txBody>
      </p:sp>
    </p:spTree>
    <p:extLst>
      <p:ext uri="{BB962C8B-B14F-4D97-AF65-F5344CB8AC3E}">
        <p14:creationId xmlns:p14="http://schemas.microsoft.com/office/powerpoint/2010/main" val="19129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Arbeitszeitmodell</a:t>
            </a:r>
          </a:p>
          <a:p>
            <a:r>
              <a:rPr lang="de-DE" dirty="0" smtClean="0"/>
              <a:t>Wird benötigt, um die gearbeiteten Stunden in der Stundenerfassung einzugeben. Im Arbeitszeitmodell ist festgelegt, welches die Sollstunden eines Monats sind, wie Mehrstunden zu behandeln sind und welche Standardlohnarten zu verwenden sind.</a:t>
            </a:r>
          </a:p>
          <a:p>
            <a:r>
              <a:rPr lang="de-DE" dirty="0" smtClean="0"/>
              <a:t>Arbeitszeitmodelle werden unter |Stammdaten &gt;|Branchenmodelle &gt; Arbeitszeitmodelle angelegt.</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6</a:t>
            </a:fld>
            <a:endParaRPr lang="de-DE"/>
          </a:p>
        </p:txBody>
      </p:sp>
    </p:spTree>
    <p:extLst>
      <p:ext uri="{BB962C8B-B14F-4D97-AF65-F5344CB8AC3E}">
        <p14:creationId xmlns:p14="http://schemas.microsoft.com/office/powerpoint/2010/main" val="53926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u="none" strike="noStrike" dirty="0" smtClean="0">
                <a:effectLst/>
              </a:rPr>
              <a:t>Ein Branchenmodell </a:t>
            </a:r>
            <a:r>
              <a:rPr lang="de-DE" b="0" u="none" strike="noStrike" dirty="0" smtClean="0">
                <a:effectLst/>
              </a:rPr>
              <a:t>ist Grundvoraussetzung für die Anlage von Arbeitszeitmodellen und damit auch für die Stundenerfassung</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7</a:t>
            </a:fld>
            <a:endParaRPr lang="de-DE"/>
          </a:p>
        </p:txBody>
      </p:sp>
    </p:spTree>
    <p:extLst>
      <p:ext uri="{BB962C8B-B14F-4D97-AF65-F5344CB8AC3E}">
        <p14:creationId xmlns:p14="http://schemas.microsoft.com/office/powerpoint/2010/main" val="71349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Beiträge/Auszahlungen</a:t>
            </a:r>
          </a:p>
          <a:p>
            <a:endParaRPr lang="de-DE" dirty="0" smtClean="0"/>
          </a:p>
          <a:p>
            <a:r>
              <a:rPr lang="de-DE" dirty="0" smtClean="0"/>
              <a:t>Bei der Anlage eines Branchenmodells sind die Voreinstellungen bereits vorhanden. </a:t>
            </a:r>
          </a:p>
          <a:p>
            <a:r>
              <a:rPr lang="de-DE" b="1" dirty="0" smtClean="0">
                <a:effectLst/>
              </a:rPr>
              <a:t>Bitte überprüfen Sie die Werte jedoch, da  wir für die Aktualität dieser Daten keine Gewähr übernehmen können.</a:t>
            </a:r>
          </a:p>
          <a:p>
            <a:endParaRPr lang="de-DE" dirty="0" smtClean="0"/>
          </a:p>
          <a:p>
            <a:r>
              <a:rPr lang="de-DE" b="1" dirty="0" smtClean="0">
                <a:effectLst/>
              </a:rPr>
              <a:t>Wichtig: für jedes neue Kalenderjahr ist ein eigener Eintrag vorzunehmen, auch dann, wenn sich die Werte nicht geändert haben!</a:t>
            </a:r>
            <a:endParaRPr lang="de-DE" dirty="0" smtClean="0"/>
          </a:p>
          <a:p>
            <a:r>
              <a:rPr lang="de-DE" dirty="0" smtClean="0"/>
              <a:t> </a:t>
            </a:r>
          </a:p>
          <a:p>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8</a:t>
            </a:fld>
            <a:endParaRPr lang="de-DE"/>
          </a:p>
        </p:txBody>
      </p:sp>
    </p:spTree>
    <p:extLst>
      <p:ext uri="{BB962C8B-B14F-4D97-AF65-F5344CB8AC3E}">
        <p14:creationId xmlns:p14="http://schemas.microsoft.com/office/powerpoint/2010/main" val="270987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Berechnung von Urlaubsgeld und zusätzlichem Urlaubsgeld für gewerbliche Mitarbeiter</a:t>
            </a:r>
          </a:p>
          <a:p>
            <a:endParaRPr lang="de-DE" dirty="0" smtClean="0"/>
          </a:p>
          <a:p>
            <a:r>
              <a:rPr lang="de-DE" b="1" dirty="0" smtClean="0"/>
              <a:t>%-Satz</a:t>
            </a:r>
            <a:r>
              <a:rPr lang="de-DE" b="1" baseline="0" dirty="0" smtClean="0"/>
              <a:t> für die Ermittlung in 2016 </a:t>
            </a:r>
          </a:p>
          <a:p>
            <a:r>
              <a:rPr lang="de-DE" baseline="0" dirty="0" smtClean="0"/>
              <a:t>11,4%  +  davon 20%  =  13,68%</a:t>
            </a:r>
          </a:p>
          <a:p>
            <a:endParaRPr lang="de-DE" baseline="0" dirty="0" smtClean="0"/>
          </a:p>
          <a:p>
            <a:r>
              <a:rPr lang="de-DE" baseline="0" dirty="0" smtClean="0"/>
              <a:t>Für Schwerbehinderte zusätzlich 1,9%</a:t>
            </a:r>
          </a:p>
          <a:p>
            <a:r>
              <a:rPr lang="de-DE" dirty="0" smtClean="0"/>
              <a:t>11,4% + 1,9%  + davon 20%  =  15,96%</a:t>
            </a:r>
            <a:endParaRPr lang="de-DE" dirty="0"/>
          </a:p>
        </p:txBody>
      </p:sp>
      <p:sp>
        <p:nvSpPr>
          <p:cNvPr id="4" name="Foliennummernplatzhalter 3"/>
          <p:cNvSpPr>
            <a:spLocks noGrp="1"/>
          </p:cNvSpPr>
          <p:nvPr>
            <p:ph type="sldNum" sz="quarter" idx="10"/>
          </p:nvPr>
        </p:nvSpPr>
        <p:spPr/>
        <p:txBody>
          <a:bodyPr/>
          <a:lstStyle/>
          <a:p>
            <a:pPr>
              <a:defRPr/>
            </a:pPr>
            <a:fld id="{E24B5C68-23C8-4E22-91FE-9E5DE21E3E34}" type="slidenum">
              <a:rPr lang="de-DE" smtClean="0"/>
              <a:pPr>
                <a:defRPr/>
              </a:pPr>
              <a:t>9</a:t>
            </a:fld>
            <a:endParaRPr lang="de-DE"/>
          </a:p>
        </p:txBody>
      </p:sp>
    </p:spTree>
    <p:extLst>
      <p:ext uri="{BB962C8B-B14F-4D97-AF65-F5344CB8AC3E}">
        <p14:creationId xmlns:p14="http://schemas.microsoft.com/office/powerpoint/2010/main" val="2242281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8324" r="8324"/>
          <a:stretch>
            <a:fillRect/>
          </a:stretch>
        </p:blipFill>
        <p:spPr bwMode="auto">
          <a:xfrm>
            <a:off x="-4763"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8324" r="8324"/>
          <a:stretch>
            <a:fillRect/>
          </a:stretch>
        </p:blipFill>
        <p:spPr bwMode="auto">
          <a:xfrm>
            <a:off x="-4763"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6" name="Datumsplatzhalter 3"/>
          <p:cNvSpPr>
            <a:spLocks noGrp="1"/>
          </p:cNvSpPr>
          <p:nvPr>
            <p:ph type="dt" sz="half" idx="10"/>
          </p:nvPr>
        </p:nvSpPr>
        <p:spPr/>
        <p:txBody>
          <a:bodyPr/>
          <a:lstStyle>
            <a:lvl1pPr>
              <a:defRPr/>
            </a:lvl1pPr>
          </a:lstStyle>
          <a:p>
            <a:pPr>
              <a:defRPr/>
            </a:pPr>
            <a:r>
              <a:rPr lang="de-DE" smtClean="0"/>
              <a:t>21.09.2016</a:t>
            </a:r>
            <a:endParaRPr lang="de-DE"/>
          </a:p>
        </p:txBody>
      </p:sp>
      <p:sp>
        <p:nvSpPr>
          <p:cNvPr id="7" name="Fußzeilenplatzhalter 4"/>
          <p:cNvSpPr>
            <a:spLocks noGrp="1"/>
          </p:cNvSpPr>
          <p:nvPr>
            <p:ph type="ftr" sz="quarter" idx="11"/>
          </p:nvPr>
        </p:nvSpPr>
        <p:spPr/>
        <p:txBody>
          <a:bodyPr/>
          <a:lstStyle>
            <a:lvl1pPr>
              <a:defRPr>
                <a:latin typeface="+mn-lt"/>
              </a:defRPr>
            </a:lvl1pPr>
          </a:lstStyle>
          <a:p>
            <a:pPr>
              <a:defRPr/>
            </a:pPr>
            <a:r>
              <a:rPr lang="de-DE" smtClean="0"/>
              <a:t>Workshop Baulohn</a:t>
            </a:r>
            <a:endParaRPr lang="de-DE"/>
          </a:p>
        </p:txBody>
      </p:sp>
      <p:sp>
        <p:nvSpPr>
          <p:cNvPr id="8" name="Foliennummernplatzhalter 5"/>
          <p:cNvSpPr>
            <a:spLocks noGrp="1"/>
          </p:cNvSpPr>
          <p:nvPr>
            <p:ph type="sldNum" sz="quarter" idx="12"/>
          </p:nvPr>
        </p:nvSpPr>
        <p:spPr/>
        <p:txBody>
          <a:bodyPr/>
          <a:lstStyle>
            <a:lvl1pPr>
              <a:defRPr/>
            </a:lvl1pPr>
          </a:lstStyle>
          <a:p>
            <a:pPr>
              <a:defRPr/>
            </a:pPr>
            <a:fld id="{98B55D77-E290-404A-A077-D260FB63DBC4}" type="slidenum">
              <a:rPr lang="de-DE"/>
              <a:pPr>
                <a:defRPr/>
              </a:pPr>
              <a:t>‹Nr.›</a:t>
            </a:fld>
            <a:endParaRPr lang="de-DE"/>
          </a:p>
        </p:txBody>
      </p:sp>
    </p:spTree>
    <p:extLst>
      <p:ext uri="{BB962C8B-B14F-4D97-AF65-F5344CB8AC3E}">
        <p14:creationId xmlns:p14="http://schemas.microsoft.com/office/powerpoint/2010/main" val="2334002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8324" r="8324"/>
          <a:stretch>
            <a:fillRect/>
          </a:stretch>
        </p:blipFill>
        <p:spPr bwMode="auto">
          <a:xfrm>
            <a:off x="-4763"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umsplatzhalter 3"/>
          <p:cNvSpPr>
            <a:spLocks noGrp="1"/>
          </p:cNvSpPr>
          <p:nvPr>
            <p:ph type="dt" sz="half" idx="10"/>
          </p:nvPr>
        </p:nvSpPr>
        <p:spPr/>
        <p:txBody>
          <a:bodyPr/>
          <a:lstStyle>
            <a:lvl1pPr>
              <a:defRPr/>
            </a:lvl1pPr>
          </a:lstStyle>
          <a:p>
            <a:pPr>
              <a:defRPr/>
            </a:pPr>
            <a:r>
              <a:rPr lang="de-DE" smtClean="0"/>
              <a:t>21.09.2016</a:t>
            </a:r>
            <a:endParaRPr lang="de-DE"/>
          </a:p>
        </p:txBody>
      </p:sp>
      <p:sp>
        <p:nvSpPr>
          <p:cNvPr id="7" name="Fußzeilenplatzhalter 4"/>
          <p:cNvSpPr>
            <a:spLocks noGrp="1"/>
          </p:cNvSpPr>
          <p:nvPr>
            <p:ph type="ftr" sz="quarter" idx="11"/>
          </p:nvPr>
        </p:nvSpPr>
        <p:spPr/>
        <p:txBody>
          <a:bodyPr/>
          <a:lstStyle>
            <a:lvl1pPr>
              <a:defRPr>
                <a:latin typeface="+mn-lt"/>
              </a:defRPr>
            </a:lvl1pPr>
          </a:lstStyle>
          <a:p>
            <a:pPr>
              <a:defRPr/>
            </a:pPr>
            <a:r>
              <a:rPr lang="de-DE" smtClean="0"/>
              <a:t>Workshop Baulohn</a:t>
            </a:r>
            <a:endParaRPr lang="de-DE"/>
          </a:p>
        </p:txBody>
      </p:sp>
      <p:sp>
        <p:nvSpPr>
          <p:cNvPr id="8" name="Foliennummernplatzhalter 5"/>
          <p:cNvSpPr>
            <a:spLocks noGrp="1"/>
          </p:cNvSpPr>
          <p:nvPr>
            <p:ph type="sldNum" sz="quarter" idx="12"/>
          </p:nvPr>
        </p:nvSpPr>
        <p:spPr/>
        <p:txBody>
          <a:bodyPr/>
          <a:lstStyle>
            <a:lvl1pPr>
              <a:defRPr/>
            </a:lvl1pPr>
          </a:lstStyle>
          <a:p>
            <a:pPr>
              <a:defRPr/>
            </a:pPr>
            <a:fld id="{98B55D77-E290-404A-A077-D260FB63DBC4}" type="slidenum">
              <a:rPr lang="de-DE"/>
              <a:pPr>
                <a:defRPr/>
              </a:pPr>
              <a:t>‹Nr.›</a:t>
            </a:fld>
            <a:endParaRPr lang="de-DE"/>
          </a:p>
        </p:txBody>
      </p:sp>
      <p:sp>
        <p:nvSpPr>
          <p:cNvPr id="12" name="Textplatzhalter 11"/>
          <p:cNvSpPr>
            <a:spLocks noGrp="1"/>
          </p:cNvSpPr>
          <p:nvPr>
            <p:ph type="body" sz="quarter" idx="13"/>
          </p:nvPr>
        </p:nvSpPr>
        <p:spPr>
          <a:xfrm>
            <a:off x="323850" y="1916113"/>
            <a:ext cx="1079500" cy="12255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701275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1026" name="Titelplatzhalter 1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1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1" name="Datumsplatzhalter 3"/>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800">
                <a:latin typeface="+mn-lt"/>
                <a:cs typeface="+mn-cs"/>
              </a:defRPr>
            </a:lvl1pPr>
          </a:lstStyle>
          <a:p>
            <a:pPr>
              <a:defRPr/>
            </a:pPr>
            <a:r>
              <a:rPr lang="de-DE" smtClean="0"/>
              <a:t>21.09.2016</a:t>
            </a:r>
            <a:endParaRPr lang="de-DE"/>
          </a:p>
        </p:txBody>
      </p:sp>
      <p:sp>
        <p:nvSpPr>
          <p:cNvPr id="12" name="Fußzeilenplatzhalter 4"/>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800">
                <a:latin typeface="+mn-lt"/>
                <a:cs typeface="+mn-cs"/>
              </a:defRPr>
            </a:lvl1pPr>
          </a:lstStyle>
          <a:p>
            <a:pPr>
              <a:defRPr/>
            </a:pPr>
            <a:r>
              <a:rPr lang="de-DE" smtClean="0"/>
              <a:t>Workshop Baulohn</a:t>
            </a:r>
            <a:endParaRPr lang="de-DE"/>
          </a:p>
        </p:txBody>
      </p:sp>
      <p:sp>
        <p:nvSpPr>
          <p:cNvPr id="13"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800"/>
            </a:lvl1pPr>
          </a:lstStyle>
          <a:p>
            <a:pPr>
              <a:defRPr/>
            </a:pPr>
            <a:fld id="{7E2976AE-8C9E-4519-AC1A-DD4A2539555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685800" y="1412776"/>
            <a:ext cx="7772400" cy="2952328"/>
          </a:xfrm>
          <a:prstGeom prst="rect">
            <a:avLst/>
          </a:prstGeom>
        </p:spPr>
        <p:txBody>
          <a:bodyPr/>
          <a:lstStyle>
            <a:lvl1pPr>
              <a:defRPr/>
            </a:lvl1pPr>
          </a:lstStyle>
          <a:p>
            <a:r>
              <a:rPr lang="de-DE" altLang="de-DE" dirty="0"/>
              <a:t>Willkommen zum </a:t>
            </a:r>
            <a:r>
              <a:rPr lang="de-DE" altLang="de-DE" dirty="0" smtClean="0"/>
              <a:t>Workshop</a:t>
            </a:r>
            <a:br>
              <a:rPr lang="de-DE" altLang="de-DE" dirty="0" smtClean="0"/>
            </a:br>
            <a:r>
              <a:rPr lang="de-DE" altLang="de-DE" sz="2400" dirty="0"/>
              <a:t/>
            </a:r>
            <a:br>
              <a:rPr lang="de-DE" altLang="de-DE" sz="2400" dirty="0"/>
            </a:br>
            <a:r>
              <a:rPr lang="de-DE" b="1" dirty="0" err="1" smtClean="0"/>
              <a:t>Baulohn</a:t>
            </a:r>
            <a:r>
              <a:rPr lang="de-DE" b="1" dirty="0" smtClean="0"/>
              <a:t/>
            </a:r>
            <a:br>
              <a:rPr lang="de-DE" b="1" dirty="0" smtClean="0"/>
            </a:br>
            <a:r>
              <a:rPr lang="de-DE" sz="3200" dirty="0" smtClean="0"/>
              <a:t>mit Unterstützung der SOKA-Bau</a:t>
            </a:r>
            <a:r>
              <a:rPr lang="de-DE" sz="2800" dirty="0" smtClean="0"/>
              <a:t/>
            </a:r>
            <a:br>
              <a:rPr lang="de-DE" sz="2800" dirty="0" smtClean="0"/>
            </a:br>
            <a:endParaRPr lang="de-DE" sz="2800" b="1" dirty="0"/>
          </a:p>
        </p:txBody>
      </p:sp>
      <p:sp>
        <p:nvSpPr>
          <p:cNvPr id="8" name="Untertitel 2"/>
          <p:cNvSpPr txBox="1">
            <a:spLocks/>
          </p:cNvSpPr>
          <p:nvPr/>
        </p:nvSpPr>
        <p:spPr bwMode="auto">
          <a:xfrm>
            <a:off x="2235696" y="4077072"/>
            <a:ext cx="46405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400" dirty="0" smtClean="0">
                <a:solidFill>
                  <a:schemeClr val="tx1"/>
                </a:solidFill>
              </a:rPr>
              <a:t>21.09.2016</a:t>
            </a: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581128"/>
            <a:ext cx="151216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Untertitel 2"/>
          <p:cNvSpPr txBox="1">
            <a:spLocks/>
          </p:cNvSpPr>
          <p:nvPr/>
        </p:nvSpPr>
        <p:spPr bwMode="auto">
          <a:xfrm>
            <a:off x="1043608" y="4941168"/>
            <a:ext cx="456855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2000" dirty="0" smtClean="0">
                <a:solidFill>
                  <a:schemeClr val="tx1"/>
                </a:solidFill>
              </a:rPr>
              <a:t>Referenten</a:t>
            </a:r>
            <a:r>
              <a:rPr lang="de-DE" sz="2000" dirty="0">
                <a:solidFill>
                  <a:schemeClr val="tx1"/>
                </a:solidFill>
              </a:rPr>
              <a:t>:  </a:t>
            </a:r>
          </a:p>
          <a:p>
            <a:pPr algn="l"/>
            <a:r>
              <a:rPr lang="de-DE" sz="2000" dirty="0">
                <a:solidFill>
                  <a:schemeClr val="tx1"/>
                </a:solidFill>
              </a:rPr>
              <a:t>Christine Mühlinghaus (GDI)</a:t>
            </a:r>
          </a:p>
          <a:p>
            <a:pPr algn="l"/>
            <a:r>
              <a:rPr lang="de-DE" sz="2000" dirty="0">
                <a:solidFill>
                  <a:schemeClr val="tx1"/>
                </a:solidFill>
              </a:rPr>
              <a:t>Sven </a:t>
            </a:r>
            <a:r>
              <a:rPr lang="de-DE" sz="2000" dirty="0" err="1">
                <a:solidFill>
                  <a:schemeClr val="tx1"/>
                </a:solidFill>
              </a:rPr>
              <a:t>Beffart</a:t>
            </a:r>
            <a:r>
              <a:rPr lang="de-DE" sz="2000" dirty="0">
                <a:solidFill>
                  <a:schemeClr val="tx1"/>
                </a:solidFill>
              </a:rPr>
              <a:t> </a:t>
            </a:r>
            <a:r>
              <a:rPr lang="de-DE" sz="2000" dirty="0" smtClean="0">
                <a:solidFill>
                  <a:schemeClr val="tx1"/>
                </a:solidFill>
              </a:rPr>
              <a:t>(</a:t>
            </a:r>
            <a:r>
              <a:rPr lang="de-DE" sz="2000" dirty="0">
                <a:solidFill>
                  <a:schemeClr val="tx1"/>
                </a:solidFill>
              </a:rPr>
              <a:t>SOKA-Bau)</a:t>
            </a:r>
          </a:p>
          <a:p>
            <a:endParaRPr lang="de-D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10</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10" name="Textfeld 9"/>
          <p:cNvSpPr txBox="1"/>
          <p:nvPr/>
        </p:nvSpPr>
        <p:spPr>
          <a:xfrm>
            <a:off x="3635896" y="332656"/>
            <a:ext cx="4392488" cy="584775"/>
          </a:xfrm>
          <a:prstGeom prst="rect">
            <a:avLst/>
          </a:prstGeom>
          <a:noFill/>
        </p:spPr>
        <p:txBody>
          <a:bodyPr wrap="square" rtlCol="0">
            <a:spAutoFit/>
          </a:bodyPr>
          <a:lstStyle/>
          <a:p>
            <a:r>
              <a:rPr lang="de-DE" sz="3200" b="1" dirty="0" smtClean="0">
                <a:solidFill>
                  <a:schemeClr val="bg2"/>
                </a:solidFill>
              </a:rPr>
              <a:t>Urlaub Gewerbliche</a:t>
            </a:r>
          </a:p>
        </p:txBody>
      </p:sp>
      <p:pic>
        <p:nvPicPr>
          <p:cNvPr id="2" name="Grafik 1"/>
          <p:cNvPicPr>
            <a:picLocks noChangeAspect="1"/>
          </p:cNvPicPr>
          <p:nvPr/>
        </p:nvPicPr>
        <p:blipFill>
          <a:blip r:embed="rId3"/>
          <a:stretch>
            <a:fillRect/>
          </a:stretch>
        </p:blipFill>
        <p:spPr>
          <a:xfrm>
            <a:off x="1362075" y="1443037"/>
            <a:ext cx="6419850" cy="3971925"/>
          </a:xfrm>
          <a:prstGeom prst="rect">
            <a:avLst/>
          </a:prstGeom>
        </p:spPr>
      </p:pic>
      <p:sp>
        <p:nvSpPr>
          <p:cNvPr id="11" name="Abgerundetes Rechteck 10"/>
          <p:cNvSpPr/>
          <p:nvPr/>
        </p:nvSpPr>
        <p:spPr>
          <a:xfrm>
            <a:off x="3203848" y="4437112"/>
            <a:ext cx="432048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58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11</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635896" y="332656"/>
            <a:ext cx="4392488" cy="584775"/>
          </a:xfrm>
          <a:prstGeom prst="rect">
            <a:avLst/>
          </a:prstGeom>
          <a:noFill/>
        </p:spPr>
        <p:txBody>
          <a:bodyPr wrap="square" rtlCol="0">
            <a:spAutoFit/>
          </a:bodyPr>
          <a:lstStyle/>
          <a:p>
            <a:r>
              <a:rPr lang="de-DE" sz="3200" b="1" dirty="0" smtClean="0">
                <a:solidFill>
                  <a:schemeClr val="bg2"/>
                </a:solidFill>
              </a:rPr>
              <a:t>Urlaub Gewerbliche</a:t>
            </a:r>
          </a:p>
        </p:txBody>
      </p:sp>
      <p:pic>
        <p:nvPicPr>
          <p:cNvPr id="4" name="Grafik 3"/>
          <p:cNvPicPr>
            <a:picLocks noChangeAspect="1"/>
          </p:cNvPicPr>
          <p:nvPr/>
        </p:nvPicPr>
        <p:blipFill>
          <a:blip r:embed="rId3"/>
          <a:stretch>
            <a:fillRect/>
          </a:stretch>
        </p:blipFill>
        <p:spPr>
          <a:xfrm>
            <a:off x="833437" y="1556792"/>
            <a:ext cx="7477125" cy="4362450"/>
          </a:xfrm>
          <a:prstGeom prst="rect">
            <a:avLst/>
          </a:prstGeom>
        </p:spPr>
      </p:pic>
      <p:sp>
        <p:nvSpPr>
          <p:cNvPr id="11" name="Abgerundetes Rechteck 10"/>
          <p:cNvSpPr/>
          <p:nvPr/>
        </p:nvSpPr>
        <p:spPr>
          <a:xfrm>
            <a:off x="2699792" y="4221088"/>
            <a:ext cx="532859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p:cNvSpPr/>
          <p:nvPr/>
        </p:nvSpPr>
        <p:spPr>
          <a:xfrm>
            <a:off x="3275856" y="3140968"/>
            <a:ext cx="79208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283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12</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8" name="Textfeld 7"/>
          <p:cNvSpPr txBox="1"/>
          <p:nvPr/>
        </p:nvSpPr>
        <p:spPr>
          <a:xfrm>
            <a:off x="3635896" y="332656"/>
            <a:ext cx="4392488" cy="584775"/>
          </a:xfrm>
          <a:prstGeom prst="rect">
            <a:avLst/>
          </a:prstGeom>
          <a:noFill/>
        </p:spPr>
        <p:txBody>
          <a:bodyPr wrap="square" rtlCol="0">
            <a:spAutoFit/>
          </a:bodyPr>
          <a:lstStyle/>
          <a:p>
            <a:r>
              <a:rPr lang="de-DE" sz="3200" b="1" dirty="0" smtClean="0">
                <a:solidFill>
                  <a:schemeClr val="bg2"/>
                </a:solidFill>
              </a:rPr>
              <a:t>Urlaub Gewerbliche</a:t>
            </a:r>
          </a:p>
        </p:txBody>
      </p:sp>
      <p:pic>
        <p:nvPicPr>
          <p:cNvPr id="2" name="Grafik 1"/>
          <p:cNvPicPr>
            <a:picLocks noChangeAspect="1"/>
          </p:cNvPicPr>
          <p:nvPr/>
        </p:nvPicPr>
        <p:blipFill>
          <a:blip r:embed="rId3"/>
          <a:stretch>
            <a:fillRect/>
          </a:stretch>
        </p:blipFill>
        <p:spPr>
          <a:xfrm>
            <a:off x="866775" y="1636737"/>
            <a:ext cx="7410450" cy="4600575"/>
          </a:xfrm>
          <a:prstGeom prst="rect">
            <a:avLst/>
          </a:prstGeom>
        </p:spPr>
      </p:pic>
      <p:sp>
        <p:nvSpPr>
          <p:cNvPr id="10" name="Abgerundetes Rechteck 9"/>
          <p:cNvSpPr/>
          <p:nvPr/>
        </p:nvSpPr>
        <p:spPr>
          <a:xfrm>
            <a:off x="2627784" y="3212976"/>
            <a:ext cx="2232248"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2627784" y="4077072"/>
            <a:ext cx="2952328"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a:stretch>
            <a:fillRect/>
          </a:stretch>
        </p:blipFill>
        <p:spPr>
          <a:xfrm>
            <a:off x="4644008" y="1268760"/>
            <a:ext cx="4209310" cy="5040560"/>
          </a:xfrm>
          <a:prstGeom prst="rect">
            <a:avLst/>
          </a:prstGeom>
        </p:spPr>
      </p:pic>
      <p:sp>
        <p:nvSpPr>
          <p:cNvPr id="14" name="Abgerundetes Rechteck 13"/>
          <p:cNvSpPr/>
          <p:nvPr/>
        </p:nvSpPr>
        <p:spPr>
          <a:xfrm>
            <a:off x="6228184" y="2492896"/>
            <a:ext cx="2592288" cy="35283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252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13</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10" name="Textfeld 9"/>
          <p:cNvSpPr txBox="1"/>
          <p:nvPr/>
        </p:nvSpPr>
        <p:spPr>
          <a:xfrm>
            <a:off x="3635896" y="332656"/>
            <a:ext cx="4392488" cy="584775"/>
          </a:xfrm>
          <a:prstGeom prst="rect">
            <a:avLst/>
          </a:prstGeom>
          <a:noFill/>
        </p:spPr>
        <p:txBody>
          <a:bodyPr wrap="square" rtlCol="0">
            <a:spAutoFit/>
          </a:bodyPr>
          <a:lstStyle/>
          <a:p>
            <a:r>
              <a:rPr lang="de-DE" sz="3200" b="1" dirty="0" smtClean="0">
                <a:solidFill>
                  <a:schemeClr val="bg2"/>
                </a:solidFill>
              </a:rPr>
              <a:t>Urlaub Gewerbliche</a:t>
            </a:r>
          </a:p>
        </p:txBody>
      </p:sp>
      <p:pic>
        <p:nvPicPr>
          <p:cNvPr id="8" name="Grafik 7"/>
          <p:cNvPicPr>
            <a:picLocks noChangeAspect="1"/>
          </p:cNvPicPr>
          <p:nvPr/>
        </p:nvPicPr>
        <p:blipFill>
          <a:blip r:embed="rId3"/>
          <a:stretch>
            <a:fillRect/>
          </a:stretch>
        </p:blipFill>
        <p:spPr>
          <a:xfrm>
            <a:off x="723900" y="1517873"/>
            <a:ext cx="7696200" cy="4143375"/>
          </a:xfrm>
          <a:prstGeom prst="rect">
            <a:avLst/>
          </a:prstGeom>
        </p:spPr>
      </p:pic>
      <p:sp>
        <p:nvSpPr>
          <p:cNvPr id="14" name="Abgerundetes Rechteck 13"/>
          <p:cNvSpPr/>
          <p:nvPr/>
        </p:nvSpPr>
        <p:spPr>
          <a:xfrm>
            <a:off x="2411760" y="3645023"/>
            <a:ext cx="5328592" cy="5883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2411760" y="5157192"/>
            <a:ext cx="53285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4"/>
          <a:stretch>
            <a:fillRect/>
          </a:stretch>
        </p:blipFill>
        <p:spPr>
          <a:xfrm>
            <a:off x="539552" y="2924944"/>
            <a:ext cx="8057988" cy="3125342"/>
          </a:xfrm>
          <a:prstGeom prst="rect">
            <a:avLst/>
          </a:prstGeom>
          <a:ln w="38100">
            <a:noFill/>
          </a:ln>
        </p:spPr>
      </p:pic>
      <p:sp>
        <p:nvSpPr>
          <p:cNvPr id="18" name="Abgerundetes Rechteck 17"/>
          <p:cNvSpPr/>
          <p:nvPr/>
        </p:nvSpPr>
        <p:spPr>
          <a:xfrm>
            <a:off x="6156176" y="3789040"/>
            <a:ext cx="176852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5508104" y="4725144"/>
            <a:ext cx="230425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1788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14</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5797806" cy="523220"/>
          </a:xfrm>
          <a:prstGeom prst="rect">
            <a:avLst/>
          </a:prstGeom>
          <a:noFill/>
        </p:spPr>
        <p:txBody>
          <a:bodyPr wrap="none" rtlCol="0">
            <a:spAutoFit/>
          </a:bodyPr>
          <a:lstStyle/>
          <a:p>
            <a:r>
              <a:rPr lang="de-DE" sz="2800" b="1" dirty="0" smtClean="0">
                <a:solidFill>
                  <a:schemeClr val="bg2"/>
                </a:solidFill>
              </a:rPr>
              <a:t>MUV (</a:t>
            </a:r>
            <a:r>
              <a:rPr lang="de-DE" sz="2800" b="1" dirty="0" err="1" smtClean="0">
                <a:solidFill>
                  <a:schemeClr val="bg2"/>
                </a:solidFill>
              </a:rPr>
              <a:t>MindestUrlaubsVergütung</a:t>
            </a:r>
            <a:r>
              <a:rPr lang="de-DE" sz="2800" b="1" dirty="0" smtClean="0">
                <a:solidFill>
                  <a:schemeClr val="bg2"/>
                </a:solidFill>
              </a:rPr>
              <a:t>)</a:t>
            </a:r>
          </a:p>
        </p:txBody>
      </p:sp>
      <p:sp>
        <p:nvSpPr>
          <p:cNvPr id="6" name="Textfeld 5"/>
          <p:cNvSpPr txBox="1"/>
          <p:nvPr/>
        </p:nvSpPr>
        <p:spPr>
          <a:xfrm>
            <a:off x="539552" y="1620089"/>
            <a:ext cx="3595856" cy="2739211"/>
          </a:xfrm>
          <a:prstGeom prst="rect">
            <a:avLst/>
          </a:prstGeom>
          <a:noFill/>
        </p:spPr>
        <p:txBody>
          <a:bodyPr wrap="none" rtlCol="0">
            <a:spAutoFit/>
          </a:bodyPr>
          <a:lstStyle/>
          <a:p>
            <a:r>
              <a:rPr lang="de-DE" sz="2800" b="1" dirty="0" smtClean="0"/>
              <a:t>Vorträge bei </a:t>
            </a:r>
            <a:r>
              <a:rPr lang="de-DE" sz="2400" dirty="0" smtClean="0"/>
              <a:t/>
            </a:r>
            <a:br>
              <a:rPr lang="de-DE" sz="2400" dirty="0" smtClean="0"/>
            </a:br>
            <a:endParaRPr lang="de-DE" sz="2400" dirty="0" smtClean="0"/>
          </a:p>
          <a:p>
            <a:pPr marL="342900" indent="-342900">
              <a:buFont typeface="Arial" panose="020B0604020202020204" pitchFamily="34" charset="0"/>
              <a:buChar char="•"/>
            </a:pPr>
            <a:r>
              <a:rPr lang="de-DE" sz="2400" dirty="0" smtClean="0"/>
              <a:t>Neueintritt eines </a:t>
            </a:r>
            <a:br>
              <a:rPr lang="de-DE" sz="2400" dirty="0" smtClean="0"/>
            </a:br>
            <a:r>
              <a:rPr lang="de-DE" sz="2400" dirty="0" smtClean="0"/>
              <a:t>Mitarbeiters</a:t>
            </a:r>
            <a:br>
              <a:rPr lang="de-DE" sz="2400" dirty="0" smtClean="0"/>
            </a:br>
            <a:endParaRPr lang="de-DE" sz="2400" dirty="0" smtClean="0"/>
          </a:p>
          <a:p>
            <a:pPr marL="342900" indent="-342900">
              <a:buFont typeface="Arial" panose="020B0604020202020204" pitchFamily="34" charset="0"/>
              <a:buChar char="•"/>
            </a:pPr>
            <a:r>
              <a:rPr lang="de-DE" sz="2400" dirty="0" smtClean="0"/>
              <a:t>Programmstart </a:t>
            </a:r>
            <a:br>
              <a:rPr lang="de-DE" sz="2400" dirty="0" smtClean="0"/>
            </a:br>
            <a:r>
              <a:rPr lang="de-DE" sz="2400" dirty="0" smtClean="0"/>
              <a:t>Dezember oder später</a:t>
            </a:r>
            <a:endParaRPr lang="de-DE" sz="3200" dirty="0">
              <a:solidFill>
                <a:srgbClr val="FF0000"/>
              </a:solidFill>
            </a:endParaRPr>
          </a:p>
        </p:txBody>
      </p:sp>
      <p:pic>
        <p:nvPicPr>
          <p:cNvPr id="10" name="Grafik 9"/>
          <p:cNvPicPr>
            <a:picLocks noChangeAspect="1"/>
          </p:cNvPicPr>
          <p:nvPr/>
        </p:nvPicPr>
        <p:blipFill>
          <a:blip r:embed="rId3"/>
          <a:stretch>
            <a:fillRect/>
          </a:stretch>
        </p:blipFill>
        <p:spPr>
          <a:xfrm>
            <a:off x="4395138" y="1196752"/>
            <a:ext cx="4209310" cy="5040560"/>
          </a:xfrm>
          <a:prstGeom prst="rect">
            <a:avLst/>
          </a:prstGeom>
        </p:spPr>
      </p:pic>
      <p:sp>
        <p:nvSpPr>
          <p:cNvPr id="11" name="Abgerundetes Rechteck 10"/>
          <p:cNvSpPr/>
          <p:nvPr/>
        </p:nvSpPr>
        <p:spPr>
          <a:xfrm>
            <a:off x="5940152" y="4437112"/>
            <a:ext cx="2592288"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3940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15</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5797806" cy="523220"/>
          </a:xfrm>
          <a:prstGeom prst="rect">
            <a:avLst/>
          </a:prstGeom>
          <a:noFill/>
        </p:spPr>
        <p:txBody>
          <a:bodyPr wrap="none" rtlCol="0">
            <a:spAutoFit/>
          </a:bodyPr>
          <a:lstStyle/>
          <a:p>
            <a:r>
              <a:rPr lang="de-DE" sz="2800" b="1" dirty="0" smtClean="0">
                <a:solidFill>
                  <a:schemeClr val="bg2"/>
                </a:solidFill>
              </a:rPr>
              <a:t>MUV (</a:t>
            </a:r>
            <a:r>
              <a:rPr lang="de-DE" sz="2800" b="1" dirty="0" err="1" smtClean="0">
                <a:solidFill>
                  <a:schemeClr val="bg2"/>
                </a:solidFill>
              </a:rPr>
              <a:t>MindestUrlaubsVergütung</a:t>
            </a:r>
            <a:r>
              <a:rPr lang="de-DE" sz="2800" b="1" dirty="0" smtClean="0">
                <a:solidFill>
                  <a:schemeClr val="bg2"/>
                </a:solidFill>
              </a:rPr>
              <a:t>)</a:t>
            </a:r>
          </a:p>
        </p:txBody>
      </p:sp>
      <p:pic>
        <p:nvPicPr>
          <p:cNvPr id="3" name="Grafik 2"/>
          <p:cNvPicPr>
            <a:picLocks noChangeAspect="1"/>
          </p:cNvPicPr>
          <p:nvPr/>
        </p:nvPicPr>
        <p:blipFill>
          <a:blip r:embed="rId3"/>
          <a:stretch>
            <a:fillRect/>
          </a:stretch>
        </p:blipFill>
        <p:spPr>
          <a:xfrm>
            <a:off x="1326632" y="1556792"/>
            <a:ext cx="6413720" cy="4782160"/>
          </a:xfrm>
          <a:prstGeom prst="rect">
            <a:avLst/>
          </a:prstGeom>
        </p:spPr>
      </p:pic>
      <p:sp>
        <p:nvSpPr>
          <p:cNvPr id="12" name="Abgerundetes Rechteck 11"/>
          <p:cNvSpPr/>
          <p:nvPr/>
        </p:nvSpPr>
        <p:spPr>
          <a:xfrm>
            <a:off x="2843808" y="2492896"/>
            <a:ext cx="2160240" cy="1872208"/>
          </a:xfrm>
          <a:prstGeom prst="roundRect">
            <a:avLst>
              <a:gd name="adj" fmla="val 460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2852192" y="4365104"/>
            <a:ext cx="215185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6732240" y="5589240"/>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915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16</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5797806" cy="523220"/>
          </a:xfrm>
          <a:prstGeom prst="rect">
            <a:avLst/>
          </a:prstGeom>
          <a:noFill/>
        </p:spPr>
        <p:txBody>
          <a:bodyPr wrap="none" rtlCol="0">
            <a:spAutoFit/>
          </a:bodyPr>
          <a:lstStyle/>
          <a:p>
            <a:r>
              <a:rPr lang="de-DE" sz="2800" b="1" dirty="0" smtClean="0">
                <a:solidFill>
                  <a:schemeClr val="bg2"/>
                </a:solidFill>
              </a:rPr>
              <a:t>MUV (</a:t>
            </a:r>
            <a:r>
              <a:rPr lang="de-DE" sz="2800" b="1" dirty="0" err="1" smtClean="0">
                <a:solidFill>
                  <a:schemeClr val="bg2"/>
                </a:solidFill>
              </a:rPr>
              <a:t>MindestUrlaubsVergütung</a:t>
            </a:r>
            <a:r>
              <a:rPr lang="de-DE" sz="2800" b="1" dirty="0" smtClean="0">
                <a:solidFill>
                  <a:schemeClr val="bg2"/>
                </a:solidFill>
              </a:rPr>
              <a:t>)</a:t>
            </a:r>
          </a:p>
        </p:txBody>
      </p:sp>
      <p:pic>
        <p:nvPicPr>
          <p:cNvPr id="3" name="Grafik 2"/>
          <p:cNvPicPr>
            <a:picLocks noChangeAspect="1"/>
          </p:cNvPicPr>
          <p:nvPr/>
        </p:nvPicPr>
        <p:blipFill>
          <a:blip r:embed="rId3"/>
          <a:stretch>
            <a:fillRect/>
          </a:stretch>
        </p:blipFill>
        <p:spPr>
          <a:xfrm>
            <a:off x="755576" y="1553816"/>
            <a:ext cx="7876306" cy="4755504"/>
          </a:xfrm>
          <a:prstGeom prst="rect">
            <a:avLst/>
          </a:prstGeom>
        </p:spPr>
      </p:pic>
      <p:sp>
        <p:nvSpPr>
          <p:cNvPr id="10" name="Abgerundetes Rechteck 9"/>
          <p:cNvSpPr/>
          <p:nvPr/>
        </p:nvSpPr>
        <p:spPr>
          <a:xfrm>
            <a:off x="2339752" y="2492896"/>
            <a:ext cx="194421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549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17</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5797806" cy="523220"/>
          </a:xfrm>
          <a:prstGeom prst="rect">
            <a:avLst/>
          </a:prstGeom>
          <a:noFill/>
        </p:spPr>
        <p:txBody>
          <a:bodyPr wrap="none" rtlCol="0">
            <a:spAutoFit/>
          </a:bodyPr>
          <a:lstStyle/>
          <a:p>
            <a:r>
              <a:rPr lang="de-DE" sz="2800" b="1" dirty="0" smtClean="0">
                <a:solidFill>
                  <a:schemeClr val="bg2"/>
                </a:solidFill>
              </a:rPr>
              <a:t>MUV (</a:t>
            </a:r>
            <a:r>
              <a:rPr lang="de-DE" sz="2800" b="1" dirty="0" err="1" smtClean="0">
                <a:solidFill>
                  <a:schemeClr val="bg2"/>
                </a:solidFill>
              </a:rPr>
              <a:t>MindestUrlaubsVergütung</a:t>
            </a:r>
            <a:r>
              <a:rPr lang="de-DE" sz="2800" b="1" dirty="0" smtClean="0">
                <a:solidFill>
                  <a:schemeClr val="bg2"/>
                </a:solidFill>
              </a:rPr>
              <a:t>)</a:t>
            </a:r>
          </a:p>
        </p:txBody>
      </p:sp>
      <p:pic>
        <p:nvPicPr>
          <p:cNvPr id="4" name="Grafik 3"/>
          <p:cNvPicPr>
            <a:picLocks noChangeAspect="1"/>
          </p:cNvPicPr>
          <p:nvPr/>
        </p:nvPicPr>
        <p:blipFill>
          <a:blip r:embed="rId3"/>
          <a:stretch>
            <a:fillRect/>
          </a:stretch>
        </p:blipFill>
        <p:spPr>
          <a:xfrm>
            <a:off x="185388" y="1786876"/>
            <a:ext cx="8751036" cy="4090396"/>
          </a:xfrm>
          <a:prstGeom prst="rect">
            <a:avLst/>
          </a:prstGeom>
        </p:spPr>
      </p:pic>
      <p:sp>
        <p:nvSpPr>
          <p:cNvPr id="16" name="Abgerundetes Rechteck 15"/>
          <p:cNvSpPr/>
          <p:nvPr/>
        </p:nvSpPr>
        <p:spPr>
          <a:xfrm>
            <a:off x="2267744" y="3501007"/>
            <a:ext cx="6336704" cy="2494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2267744" y="4331643"/>
            <a:ext cx="6336704" cy="2494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2267744" y="5195739"/>
            <a:ext cx="6336704" cy="2494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86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18</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5797806" cy="523220"/>
          </a:xfrm>
          <a:prstGeom prst="rect">
            <a:avLst/>
          </a:prstGeom>
          <a:noFill/>
        </p:spPr>
        <p:txBody>
          <a:bodyPr wrap="none" rtlCol="0">
            <a:spAutoFit/>
          </a:bodyPr>
          <a:lstStyle/>
          <a:p>
            <a:r>
              <a:rPr lang="de-DE" sz="2800" b="1" dirty="0" smtClean="0">
                <a:solidFill>
                  <a:schemeClr val="bg2"/>
                </a:solidFill>
              </a:rPr>
              <a:t>MUV (</a:t>
            </a:r>
            <a:r>
              <a:rPr lang="de-DE" sz="2800" b="1" dirty="0" err="1" smtClean="0">
                <a:solidFill>
                  <a:schemeClr val="bg2"/>
                </a:solidFill>
              </a:rPr>
              <a:t>MindestUrlaubsVergütung</a:t>
            </a:r>
            <a:r>
              <a:rPr lang="de-DE" sz="2800" b="1" dirty="0" smtClean="0">
                <a:solidFill>
                  <a:schemeClr val="bg2"/>
                </a:solidFill>
              </a:rPr>
              <a:t>)</a:t>
            </a:r>
          </a:p>
        </p:txBody>
      </p:sp>
      <p:pic>
        <p:nvPicPr>
          <p:cNvPr id="10" name="Grafik 9"/>
          <p:cNvPicPr>
            <a:picLocks noChangeAspect="1"/>
          </p:cNvPicPr>
          <p:nvPr/>
        </p:nvPicPr>
        <p:blipFill>
          <a:blip r:embed="rId3"/>
          <a:stretch>
            <a:fillRect/>
          </a:stretch>
        </p:blipFill>
        <p:spPr>
          <a:xfrm>
            <a:off x="642937" y="1484784"/>
            <a:ext cx="7858125" cy="2971800"/>
          </a:xfrm>
          <a:prstGeom prst="rect">
            <a:avLst/>
          </a:prstGeom>
        </p:spPr>
      </p:pic>
      <p:sp>
        <p:nvSpPr>
          <p:cNvPr id="17" name="Abgerundetes Rechteck 16"/>
          <p:cNvSpPr/>
          <p:nvPr/>
        </p:nvSpPr>
        <p:spPr>
          <a:xfrm>
            <a:off x="2339752" y="3501008"/>
            <a:ext cx="53285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a:stretch>
            <a:fillRect/>
          </a:stretch>
        </p:blipFill>
        <p:spPr>
          <a:xfrm>
            <a:off x="670122" y="4653136"/>
            <a:ext cx="7803756" cy="1521310"/>
          </a:xfrm>
          <a:prstGeom prst="rect">
            <a:avLst/>
          </a:prstGeom>
        </p:spPr>
      </p:pic>
      <p:sp>
        <p:nvSpPr>
          <p:cNvPr id="16" name="Abgerundetes Rechteck 15"/>
          <p:cNvSpPr/>
          <p:nvPr/>
        </p:nvSpPr>
        <p:spPr>
          <a:xfrm>
            <a:off x="2339752" y="4797152"/>
            <a:ext cx="5832648"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539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19</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7" name="Textfeld 6"/>
          <p:cNvSpPr txBox="1"/>
          <p:nvPr/>
        </p:nvSpPr>
        <p:spPr>
          <a:xfrm>
            <a:off x="323528" y="1628800"/>
            <a:ext cx="4012637"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a:t>Stammdaten </a:t>
            </a:r>
            <a:r>
              <a:rPr lang="de-DE" b="1" dirty="0" smtClean="0"/>
              <a:t>| ZVK-Meldewesen</a:t>
            </a:r>
            <a:endParaRPr lang="de-DE" dirty="0"/>
          </a:p>
        </p:txBody>
      </p:sp>
      <p:pic>
        <p:nvPicPr>
          <p:cNvPr id="2" name="Grafik 1"/>
          <p:cNvPicPr>
            <a:picLocks noChangeAspect="1"/>
          </p:cNvPicPr>
          <p:nvPr/>
        </p:nvPicPr>
        <p:blipFill>
          <a:blip r:embed="rId3"/>
          <a:stretch>
            <a:fillRect/>
          </a:stretch>
        </p:blipFill>
        <p:spPr>
          <a:xfrm>
            <a:off x="517363" y="2137962"/>
            <a:ext cx="8268569" cy="3701670"/>
          </a:xfrm>
          <a:prstGeom prst="rect">
            <a:avLst/>
          </a:prstGeom>
        </p:spPr>
      </p:pic>
      <p:sp>
        <p:nvSpPr>
          <p:cNvPr id="4" name="Abgerundetes Rechteck 3"/>
          <p:cNvSpPr/>
          <p:nvPr/>
        </p:nvSpPr>
        <p:spPr>
          <a:xfrm>
            <a:off x="7164288" y="2852355"/>
            <a:ext cx="1368152" cy="4326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059832" y="332656"/>
            <a:ext cx="4186852" cy="523220"/>
          </a:xfrm>
          <a:prstGeom prst="rect">
            <a:avLst/>
          </a:prstGeom>
          <a:noFill/>
        </p:spPr>
        <p:txBody>
          <a:bodyPr wrap="none" rtlCol="0">
            <a:spAutoFit/>
          </a:bodyPr>
          <a:lstStyle/>
          <a:p>
            <a:r>
              <a:rPr lang="de-DE" sz="2800" b="1" dirty="0" smtClean="0">
                <a:solidFill>
                  <a:schemeClr val="bg2"/>
                </a:solidFill>
              </a:rPr>
              <a:t>SOKA - Meldeverfahren</a:t>
            </a:r>
          </a:p>
        </p:txBody>
      </p:sp>
    </p:spTree>
    <p:extLst>
      <p:ext uri="{BB962C8B-B14F-4D97-AF65-F5344CB8AC3E}">
        <p14:creationId xmlns:p14="http://schemas.microsoft.com/office/powerpoint/2010/main" val="27938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11" name="Textfeld 10"/>
          <p:cNvSpPr txBox="1"/>
          <p:nvPr/>
        </p:nvSpPr>
        <p:spPr>
          <a:xfrm>
            <a:off x="3965440" y="332656"/>
            <a:ext cx="1686680" cy="584775"/>
          </a:xfrm>
          <a:prstGeom prst="rect">
            <a:avLst/>
          </a:prstGeom>
          <a:noFill/>
        </p:spPr>
        <p:txBody>
          <a:bodyPr wrap="none" rtlCol="0">
            <a:spAutoFit/>
          </a:bodyPr>
          <a:lstStyle/>
          <a:p>
            <a:r>
              <a:rPr lang="de-DE" sz="3200" b="1" dirty="0" smtClean="0">
                <a:solidFill>
                  <a:schemeClr val="bg2"/>
                </a:solidFill>
              </a:rPr>
              <a:t>Agenda</a:t>
            </a:r>
            <a:endParaRPr lang="de-DE" sz="3200" b="1" dirty="0">
              <a:solidFill>
                <a:schemeClr val="bg2"/>
              </a:solidFill>
            </a:endParaRPr>
          </a:p>
        </p:txBody>
      </p:sp>
      <p:pic>
        <p:nvPicPr>
          <p:cNvPr id="2" name="Grafik 1"/>
          <p:cNvPicPr>
            <a:picLocks noChangeAspect="1"/>
          </p:cNvPicPr>
          <p:nvPr/>
        </p:nvPicPr>
        <p:blipFill>
          <a:blip r:embed="rId3"/>
          <a:stretch>
            <a:fillRect/>
          </a:stretch>
        </p:blipFill>
        <p:spPr>
          <a:xfrm>
            <a:off x="1171646" y="1562446"/>
            <a:ext cx="6800708" cy="4746874"/>
          </a:xfrm>
          <a:prstGeom prst="rect">
            <a:avLst/>
          </a:prstGeom>
        </p:spPr>
      </p:pic>
    </p:spTree>
    <p:extLst>
      <p:ext uri="{BB962C8B-B14F-4D97-AF65-F5344CB8AC3E}">
        <p14:creationId xmlns:p14="http://schemas.microsoft.com/office/powerpoint/2010/main" val="3352419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20</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7" name="Textfeld 6"/>
          <p:cNvSpPr txBox="1"/>
          <p:nvPr/>
        </p:nvSpPr>
        <p:spPr>
          <a:xfrm>
            <a:off x="323528" y="1628800"/>
            <a:ext cx="4012637"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a:t>Stammdaten </a:t>
            </a:r>
            <a:r>
              <a:rPr lang="de-DE" b="1" dirty="0" smtClean="0"/>
              <a:t>| ZVK-Meldewesen</a:t>
            </a:r>
            <a:endParaRPr lang="de-DE" dirty="0"/>
          </a:p>
        </p:txBody>
      </p:sp>
      <p:pic>
        <p:nvPicPr>
          <p:cNvPr id="3" name="Grafik 2"/>
          <p:cNvPicPr>
            <a:picLocks noChangeAspect="1"/>
          </p:cNvPicPr>
          <p:nvPr/>
        </p:nvPicPr>
        <p:blipFill>
          <a:blip r:embed="rId3"/>
          <a:stretch>
            <a:fillRect/>
          </a:stretch>
        </p:blipFill>
        <p:spPr>
          <a:xfrm>
            <a:off x="587423" y="2060848"/>
            <a:ext cx="8028810" cy="4104456"/>
          </a:xfrm>
          <a:prstGeom prst="rect">
            <a:avLst/>
          </a:prstGeom>
        </p:spPr>
      </p:pic>
      <p:sp>
        <p:nvSpPr>
          <p:cNvPr id="11" name="Abgerundetes Rechteck 10"/>
          <p:cNvSpPr/>
          <p:nvPr/>
        </p:nvSpPr>
        <p:spPr>
          <a:xfrm>
            <a:off x="6588224" y="2924944"/>
            <a:ext cx="1368152" cy="4326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3635896" y="5229200"/>
            <a:ext cx="2463552"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3059832" y="332656"/>
            <a:ext cx="4186852" cy="523220"/>
          </a:xfrm>
          <a:prstGeom prst="rect">
            <a:avLst/>
          </a:prstGeom>
          <a:noFill/>
        </p:spPr>
        <p:txBody>
          <a:bodyPr wrap="none" rtlCol="0">
            <a:spAutoFit/>
          </a:bodyPr>
          <a:lstStyle/>
          <a:p>
            <a:r>
              <a:rPr lang="de-DE" sz="2800" b="1" dirty="0" smtClean="0">
                <a:solidFill>
                  <a:schemeClr val="bg2"/>
                </a:solidFill>
              </a:rPr>
              <a:t>SOKA - Meldeverfahren</a:t>
            </a:r>
          </a:p>
        </p:txBody>
      </p:sp>
    </p:spTree>
    <p:extLst>
      <p:ext uri="{BB962C8B-B14F-4D97-AF65-F5344CB8AC3E}">
        <p14:creationId xmlns:p14="http://schemas.microsoft.com/office/powerpoint/2010/main" val="16459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21</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4186852" cy="523220"/>
          </a:xfrm>
          <a:prstGeom prst="rect">
            <a:avLst/>
          </a:prstGeom>
          <a:noFill/>
        </p:spPr>
        <p:txBody>
          <a:bodyPr wrap="none" rtlCol="0">
            <a:spAutoFit/>
          </a:bodyPr>
          <a:lstStyle/>
          <a:p>
            <a:r>
              <a:rPr lang="de-DE" sz="2800" b="1" dirty="0" smtClean="0">
                <a:solidFill>
                  <a:schemeClr val="bg2"/>
                </a:solidFill>
              </a:rPr>
              <a:t>SOKA - Meldeverfahren</a:t>
            </a:r>
          </a:p>
        </p:txBody>
      </p:sp>
      <p:pic>
        <p:nvPicPr>
          <p:cNvPr id="4" name="Grafik 3"/>
          <p:cNvPicPr>
            <a:picLocks noChangeAspect="1"/>
          </p:cNvPicPr>
          <p:nvPr/>
        </p:nvPicPr>
        <p:blipFill>
          <a:blip r:embed="rId3"/>
          <a:stretch>
            <a:fillRect/>
          </a:stretch>
        </p:blipFill>
        <p:spPr>
          <a:xfrm>
            <a:off x="356689" y="1576474"/>
            <a:ext cx="8535791" cy="4804854"/>
          </a:xfrm>
          <a:prstGeom prst="rect">
            <a:avLst/>
          </a:prstGeom>
        </p:spPr>
      </p:pic>
      <p:pic>
        <p:nvPicPr>
          <p:cNvPr id="6" name="Grafik 5"/>
          <p:cNvPicPr>
            <a:picLocks noChangeAspect="1"/>
          </p:cNvPicPr>
          <p:nvPr/>
        </p:nvPicPr>
        <p:blipFill>
          <a:blip r:embed="rId4"/>
          <a:stretch>
            <a:fillRect/>
          </a:stretch>
        </p:blipFill>
        <p:spPr>
          <a:xfrm>
            <a:off x="3934147" y="2564904"/>
            <a:ext cx="4886325" cy="2076450"/>
          </a:xfrm>
          <a:prstGeom prst="rect">
            <a:avLst/>
          </a:prstGeom>
        </p:spPr>
      </p:pic>
      <p:pic>
        <p:nvPicPr>
          <p:cNvPr id="7" name="Grafik 6"/>
          <p:cNvPicPr>
            <a:picLocks noChangeAspect="1"/>
          </p:cNvPicPr>
          <p:nvPr/>
        </p:nvPicPr>
        <p:blipFill>
          <a:blip r:embed="rId5"/>
          <a:stretch>
            <a:fillRect/>
          </a:stretch>
        </p:blipFill>
        <p:spPr>
          <a:xfrm>
            <a:off x="4315370" y="4077072"/>
            <a:ext cx="4257675" cy="1533525"/>
          </a:xfrm>
          <a:prstGeom prst="rect">
            <a:avLst/>
          </a:prstGeom>
        </p:spPr>
      </p:pic>
      <p:sp>
        <p:nvSpPr>
          <p:cNvPr id="11" name="Abgerundetes Rechteck 10"/>
          <p:cNvSpPr/>
          <p:nvPr/>
        </p:nvSpPr>
        <p:spPr>
          <a:xfrm>
            <a:off x="4932040" y="1850219"/>
            <a:ext cx="2952328" cy="3546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1259632" y="1831528"/>
            <a:ext cx="864096" cy="3546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22</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4186852" cy="523220"/>
          </a:xfrm>
          <a:prstGeom prst="rect">
            <a:avLst/>
          </a:prstGeom>
          <a:noFill/>
        </p:spPr>
        <p:txBody>
          <a:bodyPr wrap="none" rtlCol="0">
            <a:spAutoFit/>
          </a:bodyPr>
          <a:lstStyle/>
          <a:p>
            <a:r>
              <a:rPr lang="de-DE" sz="2800" b="1" dirty="0" smtClean="0">
                <a:solidFill>
                  <a:schemeClr val="bg2"/>
                </a:solidFill>
              </a:rPr>
              <a:t>SOKA - Meldeverfahren</a:t>
            </a:r>
          </a:p>
        </p:txBody>
      </p:sp>
      <p:pic>
        <p:nvPicPr>
          <p:cNvPr id="2" name="Grafik 1"/>
          <p:cNvPicPr>
            <a:picLocks noChangeAspect="1"/>
          </p:cNvPicPr>
          <p:nvPr/>
        </p:nvPicPr>
        <p:blipFill>
          <a:blip r:embed="rId3"/>
          <a:stretch>
            <a:fillRect/>
          </a:stretch>
        </p:blipFill>
        <p:spPr>
          <a:xfrm>
            <a:off x="334810" y="1700806"/>
            <a:ext cx="8474380" cy="3888434"/>
          </a:xfrm>
          <a:prstGeom prst="rect">
            <a:avLst/>
          </a:prstGeom>
        </p:spPr>
      </p:pic>
      <p:sp>
        <p:nvSpPr>
          <p:cNvPr id="14" name="Abgerundetes Rechteck 13"/>
          <p:cNvSpPr/>
          <p:nvPr/>
        </p:nvSpPr>
        <p:spPr>
          <a:xfrm>
            <a:off x="1763688" y="2642306"/>
            <a:ext cx="1656184" cy="2106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1763688" y="3717031"/>
            <a:ext cx="1656184" cy="2106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86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23</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pic>
        <p:nvPicPr>
          <p:cNvPr id="10" name="Grafik 9"/>
          <p:cNvPicPr>
            <a:picLocks noChangeAspect="1"/>
          </p:cNvPicPr>
          <p:nvPr/>
        </p:nvPicPr>
        <p:blipFill>
          <a:blip r:embed="rId3"/>
          <a:stretch>
            <a:fillRect/>
          </a:stretch>
        </p:blipFill>
        <p:spPr>
          <a:xfrm>
            <a:off x="438984" y="1484784"/>
            <a:ext cx="8247815" cy="2442877"/>
          </a:xfrm>
          <a:prstGeom prst="rect">
            <a:avLst/>
          </a:prstGeom>
        </p:spPr>
      </p:pic>
      <p:sp>
        <p:nvSpPr>
          <p:cNvPr id="11" name="Abgerundetes Rechteck 10"/>
          <p:cNvSpPr/>
          <p:nvPr/>
        </p:nvSpPr>
        <p:spPr>
          <a:xfrm>
            <a:off x="2411760" y="3140967"/>
            <a:ext cx="4032448" cy="7866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3059832" y="332656"/>
            <a:ext cx="4186852" cy="523220"/>
          </a:xfrm>
          <a:prstGeom prst="rect">
            <a:avLst/>
          </a:prstGeom>
          <a:noFill/>
        </p:spPr>
        <p:txBody>
          <a:bodyPr wrap="none" rtlCol="0">
            <a:spAutoFit/>
          </a:bodyPr>
          <a:lstStyle/>
          <a:p>
            <a:r>
              <a:rPr lang="de-DE" sz="2800" b="1" dirty="0" smtClean="0">
                <a:solidFill>
                  <a:schemeClr val="bg2"/>
                </a:solidFill>
              </a:rPr>
              <a:t>SOKA - Meldeverfahren</a:t>
            </a:r>
          </a:p>
        </p:txBody>
      </p:sp>
      <p:pic>
        <p:nvPicPr>
          <p:cNvPr id="2" name="Grafik 1"/>
          <p:cNvPicPr>
            <a:picLocks noChangeAspect="1"/>
          </p:cNvPicPr>
          <p:nvPr/>
        </p:nvPicPr>
        <p:blipFill>
          <a:blip r:embed="rId4"/>
          <a:stretch>
            <a:fillRect/>
          </a:stretch>
        </p:blipFill>
        <p:spPr>
          <a:xfrm>
            <a:off x="457201" y="4816930"/>
            <a:ext cx="8229598" cy="1132350"/>
          </a:xfrm>
          <a:prstGeom prst="rect">
            <a:avLst/>
          </a:prstGeom>
        </p:spPr>
      </p:pic>
      <p:sp>
        <p:nvSpPr>
          <p:cNvPr id="9" name="Abgerundetes Rechteck 8"/>
          <p:cNvSpPr/>
          <p:nvPr/>
        </p:nvSpPr>
        <p:spPr>
          <a:xfrm>
            <a:off x="467543" y="5705305"/>
            <a:ext cx="8219255" cy="243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95536" y="4283804"/>
            <a:ext cx="2973891"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effectLst/>
              </a:rPr>
              <a:t>ZVK-Meldung erstellen</a:t>
            </a:r>
            <a:endParaRPr lang="de-DE" dirty="0"/>
          </a:p>
        </p:txBody>
      </p:sp>
    </p:spTree>
    <p:extLst>
      <p:ext uri="{BB962C8B-B14F-4D97-AF65-F5344CB8AC3E}">
        <p14:creationId xmlns:p14="http://schemas.microsoft.com/office/powerpoint/2010/main" val="2778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24</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059832" y="332656"/>
            <a:ext cx="4186852" cy="523220"/>
          </a:xfrm>
          <a:prstGeom prst="rect">
            <a:avLst/>
          </a:prstGeom>
          <a:noFill/>
        </p:spPr>
        <p:txBody>
          <a:bodyPr wrap="none" rtlCol="0">
            <a:spAutoFit/>
          </a:bodyPr>
          <a:lstStyle/>
          <a:p>
            <a:r>
              <a:rPr lang="de-DE" sz="2800" b="1" dirty="0" smtClean="0">
                <a:solidFill>
                  <a:schemeClr val="bg2"/>
                </a:solidFill>
              </a:rPr>
              <a:t>SOKA - Meldeverfahren</a:t>
            </a:r>
          </a:p>
        </p:txBody>
      </p:sp>
      <p:pic>
        <p:nvPicPr>
          <p:cNvPr id="3" name="Grafik 2"/>
          <p:cNvPicPr>
            <a:picLocks noChangeAspect="1"/>
          </p:cNvPicPr>
          <p:nvPr/>
        </p:nvPicPr>
        <p:blipFill>
          <a:blip r:embed="rId3"/>
          <a:stretch>
            <a:fillRect/>
          </a:stretch>
        </p:blipFill>
        <p:spPr>
          <a:xfrm>
            <a:off x="1119336" y="5100806"/>
            <a:ext cx="7053064" cy="1109822"/>
          </a:xfrm>
          <a:prstGeom prst="rect">
            <a:avLst/>
          </a:prstGeom>
        </p:spPr>
      </p:pic>
      <p:pic>
        <p:nvPicPr>
          <p:cNvPr id="4" name="Grafik 3"/>
          <p:cNvPicPr>
            <a:picLocks noChangeAspect="1"/>
          </p:cNvPicPr>
          <p:nvPr/>
        </p:nvPicPr>
        <p:blipFill>
          <a:blip r:embed="rId4"/>
          <a:stretch>
            <a:fillRect/>
          </a:stretch>
        </p:blipFill>
        <p:spPr>
          <a:xfrm>
            <a:off x="887109" y="2930302"/>
            <a:ext cx="7491028" cy="2010866"/>
          </a:xfrm>
          <a:prstGeom prst="rect">
            <a:avLst/>
          </a:prstGeom>
        </p:spPr>
      </p:pic>
      <p:sp>
        <p:nvSpPr>
          <p:cNvPr id="17" name="Abgerundetes Rechteck 16"/>
          <p:cNvSpPr/>
          <p:nvPr/>
        </p:nvSpPr>
        <p:spPr>
          <a:xfrm>
            <a:off x="1475656" y="5594635"/>
            <a:ext cx="5256584" cy="2106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887110" y="3140967"/>
            <a:ext cx="7491028" cy="3574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887110" y="4005064"/>
            <a:ext cx="7491028" cy="767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5"/>
          <a:stretch>
            <a:fillRect/>
          </a:stretch>
        </p:blipFill>
        <p:spPr>
          <a:xfrm>
            <a:off x="3103190" y="1350665"/>
            <a:ext cx="5429250" cy="638175"/>
          </a:xfrm>
          <a:prstGeom prst="rect">
            <a:avLst/>
          </a:prstGeom>
        </p:spPr>
      </p:pic>
      <p:pic>
        <p:nvPicPr>
          <p:cNvPr id="8" name="Grafik 7"/>
          <p:cNvPicPr>
            <a:picLocks noChangeAspect="1"/>
          </p:cNvPicPr>
          <p:nvPr/>
        </p:nvPicPr>
        <p:blipFill>
          <a:blip r:embed="rId6"/>
          <a:stretch>
            <a:fillRect/>
          </a:stretch>
        </p:blipFill>
        <p:spPr>
          <a:xfrm>
            <a:off x="538162" y="2132856"/>
            <a:ext cx="8067675" cy="390525"/>
          </a:xfrm>
          <a:prstGeom prst="rect">
            <a:avLst/>
          </a:prstGeom>
        </p:spPr>
      </p:pic>
      <p:pic>
        <p:nvPicPr>
          <p:cNvPr id="10" name="Grafik 9"/>
          <p:cNvPicPr>
            <a:picLocks noChangeAspect="1"/>
          </p:cNvPicPr>
          <p:nvPr/>
        </p:nvPicPr>
        <p:blipFill>
          <a:blip r:embed="rId7"/>
          <a:stretch>
            <a:fillRect/>
          </a:stretch>
        </p:blipFill>
        <p:spPr>
          <a:xfrm>
            <a:off x="538162" y="2492896"/>
            <a:ext cx="8067675" cy="285750"/>
          </a:xfrm>
          <a:prstGeom prst="rect">
            <a:avLst/>
          </a:prstGeom>
        </p:spPr>
      </p:pic>
      <p:sp>
        <p:nvSpPr>
          <p:cNvPr id="22" name="Abgerundetes Rechteck 21"/>
          <p:cNvSpPr/>
          <p:nvPr/>
        </p:nvSpPr>
        <p:spPr>
          <a:xfrm>
            <a:off x="3203848" y="1556792"/>
            <a:ext cx="2304256" cy="4289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p:cNvSpPr/>
          <p:nvPr/>
        </p:nvSpPr>
        <p:spPr>
          <a:xfrm>
            <a:off x="539552" y="2492896"/>
            <a:ext cx="8075240" cy="2902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619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25</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10" name="Textfeld 9"/>
          <p:cNvSpPr txBox="1"/>
          <p:nvPr/>
        </p:nvSpPr>
        <p:spPr>
          <a:xfrm>
            <a:off x="2771800" y="332656"/>
            <a:ext cx="6341288" cy="523220"/>
          </a:xfrm>
          <a:prstGeom prst="rect">
            <a:avLst/>
          </a:prstGeom>
          <a:noFill/>
        </p:spPr>
        <p:txBody>
          <a:bodyPr wrap="none" rtlCol="0">
            <a:spAutoFit/>
          </a:bodyPr>
          <a:lstStyle/>
          <a:p>
            <a:r>
              <a:rPr lang="de-DE" sz="2800" b="1" dirty="0" smtClean="0">
                <a:solidFill>
                  <a:schemeClr val="bg2"/>
                </a:solidFill>
              </a:rPr>
              <a:t>Ausbildungsförderung / Auslernjahr</a:t>
            </a:r>
          </a:p>
        </p:txBody>
      </p:sp>
      <p:pic>
        <p:nvPicPr>
          <p:cNvPr id="3" name="Grafik 2"/>
          <p:cNvPicPr>
            <a:picLocks noChangeAspect="1"/>
          </p:cNvPicPr>
          <p:nvPr/>
        </p:nvPicPr>
        <p:blipFill>
          <a:blip r:embed="rId3"/>
          <a:stretch>
            <a:fillRect/>
          </a:stretch>
        </p:blipFill>
        <p:spPr>
          <a:xfrm>
            <a:off x="827584" y="1628800"/>
            <a:ext cx="7488832" cy="4484168"/>
          </a:xfrm>
          <a:prstGeom prst="rect">
            <a:avLst/>
          </a:prstGeom>
        </p:spPr>
      </p:pic>
      <p:sp>
        <p:nvSpPr>
          <p:cNvPr id="8" name="Abgerundetes Rechteck 7"/>
          <p:cNvSpPr/>
          <p:nvPr/>
        </p:nvSpPr>
        <p:spPr>
          <a:xfrm>
            <a:off x="2627784" y="2852937"/>
            <a:ext cx="3754759"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01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26</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6341288" cy="523220"/>
          </a:xfrm>
          <a:prstGeom prst="rect">
            <a:avLst/>
          </a:prstGeom>
          <a:noFill/>
        </p:spPr>
        <p:txBody>
          <a:bodyPr wrap="none" rtlCol="0">
            <a:spAutoFit/>
          </a:bodyPr>
          <a:lstStyle/>
          <a:p>
            <a:r>
              <a:rPr lang="de-DE" sz="2800" b="1" dirty="0" smtClean="0">
                <a:solidFill>
                  <a:schemeClr val="bg2"/>
                </a:solidFill>
              </a:rPr>
              <a:t>Ausbildungsförderung / Auslernjahr</a:t>
            </a:r>
          </a:p>
        </p:txBody>
      </p:sp>
      <p:pic>
        <p:nvPicPr>
          <p:cNvPr id="2" name="Grafik 1"/>
          <p:cNvPicPr>
            <a:picLocks noChangeAspect="1"/>
          </p:cNvPicPr>
          <p:nvPr/>
        </p:nvPicPr>
        <p:blipFill>
          <a:blip r:embed="rId3"/>
          <a:stretch>
            <a:fillRect/>
          </a:stretch>
        </p:blipFill>
        <p:spPr>
          <a:xfrm>
            <a:off x="755576" y="1582853"/>
            <a:ext cx="7632848" cy="4576134"/>
          </a:xfrm>
          <a:prstGeom prst="rect">
            <a:avLst/>
          </a:prstGeom>
        </p:spPr>
      </p:pic>
      <p:sp>
        <p:nvSpPr>
          <p:cNvPr id="8" name="Abgerundetes Rechteck 7"/>
          <p:cNvSpPr/>
          <p:nvPr/>
        </p:nvSpPr>
        <p:spPr>
          <a:xfrm>
            <a:off x="5148064" y="4365105"/>
            <a:ext cx="2664296"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991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27</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6341288" cy="523220"/>
          </a:xfrm>
          <a:prstGeom prst="rect">
            <a:avLst/>
          </a:prstGeom>
          <a:noFill/>
        </p:spPr>
        <p:txBody>
          <a:bodyPr wrap="none" rtlCol="0">
            <a:spAutoFit/>
          </a:bodyPr>
          <a:lstStyle/>
          <a:p>
            <a:r>
              <a:rPr lang="de-DE" sz="2800" b="1" dirty="0" smtClean="0">
                <a:solidFill>
                  <a:schemeClr val="bg2"/>
                </a:solidFill>
              </a:rPr>
              <a:t>Ausbildungsförderung / Auslernjahr</a:t>
            </a:r>
          </a:p>
        </p:txBody>
      </p:sp>
      <p:sp>
        <p:nvSpPr>
          <p:cNvPr id="11" name="Textfeld 10"/>
          <p:cNvSpPr txBox="1"/>
          <p:nvPr/>
        </p:nvSpPr>
        <p:spPr>
          <a:xfrm>
            <a:off x="467544" y="1557066"/>
            <a:ext cx="6085656" cy="369332"/>
          </a:xfrm>
          <a:prstGeom prst="rect">
            <a:avLst/>
          </a:prstGeom>
          <a:noFill/>
        </p:spPr>
        <p:txBody>
          <a:bodyPr wrap="square" rtlCol="0">
            <a:spAutoFit/>
          </a:bodyPr>
          <a:lstStyle/>
          <a:p>
            <a:pPr marL="285750" indent="-285750">
              <a:buFont typeface="Wingdings" panose="05000000000000000000" pitchFamily="2" charset="2"/>
              <a:buChar char="Ø"/>
            </a:pPr>
            <a:r>
              <a:rPr lang="de-DE" b="1" dirty="0" smtClean="0"/>
              <a:t>Bruttolohnermittlung</a:t>
            </a:r>
            <a:endParaRPr lang="de-DE" b="1" dirty="0"/>
          </a:p>
        </p:txBody>
      </p:sp>
      <p:pic>
        <p:nvPicPr>
          <p:cNvPr id="17" name="Grafik 16"/>
          <p:cNvPicPr>
            <a:picLocks noChangeAspect="1"/>
          </p:cNvPicPr>
          <p:nvPr/>
        </p:nvPicPr>
        <p:blipFill>
          <a:blip r:embed="rId3"/>
          <a:stretch>
            <a:fillRect/>
          </a:stretch>
        </p:blipFill>
        <p:spPr>
          <a:xfrm>
            <a:off x="843930" y="4293096"/>
            <a:ext cx="5314950" cy="923925"/>
          </a:xfrm>
          <a:prstGeom prst="rect">
            <a:avLst/>
          </a:prstGeom>
        </p:spPr>
      </p:pic>
      <p:pic>
        <p:nvPicPr>
          <p:cNvPr id="2" name="Grafik 1"/>
          <p:cNvPicPr>
            <a:picLocks noChangeAspect="1"/>
          </p:cNvPicPr>
          <p:nvPr/>
        </p:nvPicPr>
        <p:blipFill>
          <a:blip r:embed="rId4"/>
          <a:stretch>
            <a:fillRect/>
          </a:stretch>
        </p:blipFill>
        <p:spPr>
          <a:xfrm>
            <a:off x="775742" y="1901462"/>
            <a:ext cx="7448500" cy="2247618"/>
          </a:xfrm>
          <a:prstGeom prst="rect">
            <a:avLst/>
          </a:prstGeom>
        </p:spPr>
      </p:pic>
      <p:pic>
        <p:nvPicPr>
          <p:cNvPr id="3" name="Grafik 2"/>
          <p:cNvPicPr>
            <a:picLocks noChangeAspect="1"/>
          </p:cNvPicPr>
          <p:nvPr/>
        </p:nvPicPr>
        <p:blipFill>
          <a:blip r:embed="rId5"/>
          <a:stretch>
            <a:fillRect/>
          </a:stretch>
        </p:blipFill>
        <p:spPr>
          <a:xfrm>
            <a:off x="6300192" y="4293096"/>
            <a:ext cx="1924050" cy="1276350"/>
          </a:xfrm>
          <a:prstGeom prst="rect">
            <a:avLst/>
          </a:prstGeom>
        </p:spPr>
      </p:pic>
      <p:sp>
        <p:nvSpPr>
          <p:cNvPr id="10" name="Abgerundetes Rechteck 9"/>
          <p:cNvSpPr/>
          <p:nvPr/>
        </p:nvSpPr>
        <p:spPr>
          <a:xfrm>
            <a:off x="5580112" y="3068960"/>
            <a:ext cx="2232248" cy="2825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899592" y="4874656"/>
            <a:ext cx="1440160" cy="2825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6300192" y="4730640"/>
            <a:ext cx="1944216" cy="2825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5580112" y="3387466"/>
            <a:ext cx="2232248" cy="4015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8847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28</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6341288" cy="523220"/>
          </a:xfrm>
          <a:prstGeom prst="rect">
            <a:avLst/>
          </a:prstGeom>
          <a:noFill/>
        </p:spPr>
        <p:txBody>
          <a:bodyPr wrap="none" rtlCol="0">
            <a:spAutoFit/>
          </a:bodyPr>
          <a:lstStyle/>
          <a:p>
            <a:r>
              <a:rPr lang="de-DE" sz="2800" b="1" dirty="0" smtClean="0">
                <a:solidFill>
                  <a:schemeClr val="bg2"/>
                </a:solidFill>
              </a:rPr>
              <a:t>Ausbildungsförderung / Auslernjahr</a:t>
            </a:r>
          </a:p>
        </p:txBody>
      </p:sp>
      <p:sp>
        <p:nvSpPr>
          <p:cNvPr id="11" name="Textfeld 10"/>
          <p:cNvSpPr txBox="1"/>
          <p:nvPr/>
        </p:nvSpPr>
        <p:spPr>
          <a:xfrm>
            <a:off x="467544" y="1700808"/>
            <a:ext cx="5324919"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t>Berechnung für die Ausbildungserstattung</a:t>
            </a:r>
            <a:endParaRPr lang="de-DE" b="1" dirty="0"/>
          </a:p>
        </p:txBody>
      </p:sp>
      <p:pic>
        <p:nvPicPr>
          <p:cNvPr id="12" name="Grafik 11"/>
          <p:cNvPicPr>
            <a:picLocks noChangeAspect="1"/>
          </p:cNvPicPr>
          <p:nvPr/>
        </p:nvPicPr>
        <p:blipFill>
          <a:blip r:embed="rId3"/>
          <a:stretch>
            <a:fillRect/>
          </a:stretch>
        </p:blipFill>
        <p:spPr>
          <a:xfrm>
            <a:off x="899592" y="2195564"/>
            <a:ext cx="7543104" cy="1325618"/>
          </a:xfrm>
          <a:prstGeom prst="rect">
            <a:avLst/>
          </a:prstGeom>
        </p:spPr>
      </p:pic>
      <p:sp>
        <p:nvSpPr>
          <p:cNvPr id="16" name="Abgerundetes Rechteck 15"/>
          <p:cNvSpPr/>
          <p:nvPr/>
        </p:nvSpPr>
        <p:spPr>
          <a:xfrm>
            <a:off x="1619672" y="2852935"/>
            <a:ext cx="6967040" cy="262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4"/>
          <a:stretch>
            <a:fillRect/>
          </a:stretch>
        </p:blipFill>
        <p:spPr>
          <a:xfrm>
            <a:off x="2814306" y="3758158"/>
            <a:ext cx="3701910" cy="2119114"/>
          </a:xfrm>
          <a:prstGeom prst="rect">
            <a:avLst/>
          </a:prstGeom>
        </p:spPr>
      </p:pic>
      <p:sp>
        <p:nvSpPr>
          <p:cNvPr id="17" name="Abgerundetes Rechteck 16"/>
          <p:cNvSpPr/>
          <p:nvPr/>
        </p:nvSpPr>
        <p:spPr>
          <a:xfrm>
            <a:off x="2915816" y="5311193"/>
            <a:ext cx="3456384" cy="3500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5580112" y="3238646"/>
            <a:ext cx="1728192" cy="2825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45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29</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6341288" cy="523220"/>
          </a:xfrm>
          <a:prstGeom prst="rect">
            <a:avLst/>
          </a:prstGeom>
          <a:noFill/>
        </p:spPr>
        <p:txBody>
          <a:bodyPr wrap="none" rtlCol="0">
            <a:spAutoFit/>
          </a:bodyPr>
          <a:lstStyle/>
          <a:p>
            <a:r>
              <a:rPr lang="de-DE" sz="2800" b="1" dirty="0" smtClean="0">
                <a:solidFill>
                  <a:schemeClr val="bg2"/>
                </a:solidFill>
              </a:rPr>
              <a:t>Ausbildungsförderung / Auslernjahr</a:t>
            </a:r>
          </a:p>
        </p:txBody>
      </p:sp>
      <p:pic>
        <p:nvPicPr>
          <p:cNvPr id="4" name="Grafik 3"/>
          <p:cNvPicPr>
            <a:picLocks noChangeAspect="1"/>
          </p:cNvPicPr>
          <p:nvPr/>
        </p:nvPicPr>
        <p:blipFill>
          <a:blip r:embed="rId3"/>
          <a:stretch>
            <a:fillRect/>
          </a:stretch>
        </p:blipFill>
        <p:spPr>
          <a:xfrm>
            <a:off x="1476375" y="1556792"/>
            <a:ext cx="6191250" cy="2447925"/>
          </a:xfrm>
          <a:prstGeom prst="rect">
            <a:avLst/>
          </a:prstGeom>
        </p:spPr>
      </p:pic>
      <p:pic>
        <p:nvPicPr>
          <p:cNvPr id="10" name="Grafik 9"/>
          <p:cNvPicPr>
            <a:picLocks noChangeAspect="1"/>
          </p:cNvPicPr>
          <p:nvPr/>
        </p:nvPicPr>
        <p:blipFill>
          <a:blip r:embed="rId4"/>
          <a:stretch>
            <a:fillRect/>
          </a:stretch>
        </p:blipFill>
        <p:spPr>
          <a:xfrm>
            <a:off x="899592" y="4407638"/>
            <a:ext cx="7543104" cy="1325618"/>
          </a:xfrm>
          <a:prstGeom prst="rect">
            <a:avLst/>
          </a:prstGeom>
        </p:spPr>
      </p:pic>
      <p:sp>
        <p:nvSpPr>
          <p:cNvPr id="12" name="Abgerundetes Rechteck 11"/>
          <p:cNvSpPr/>
          <p:nvPr/>
        </p:nvSpPr>
        <p:spPr>
          <a:xfrm>
            <a:off x="1619672" y="5065009"/>
            <a:ext cx="6967040" cy="262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5580112" y="5450720"/>
            <a:ext cx="1728192" cy="2825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4932040" y="2852936"/>
            <a:ext cx="180020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1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7" name="Textfeld 6"/>
          <p:cNvSpPr txBox="1"/>
          <p:nvPr/>
        </p:nvSpPr>
        <p:spPr>
          <a:xfrm>
            <a:off x="323528" y="1628800"/>
            <a:ext cx="4012637"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a:t>Stammdaten </a:t>
            </a:r>
            <a:r>
              <a:rPr lang="de-DE" b="1" dirty="0" smtClean="0"/>
              <a:t>| ZVK-Meldewesen</a:t>
            </a:r>
            <a:endParaRPr lang="de-DE" dirty="0"/>
          </a:p>
        </p:txBody>
      </p:sp>
      <p:sp>
        <p:nvSpPr>
          <p:cNvPr id="10" name="Textfeld 9"/>
          <p:cNvSpPr txBox="1"/>
          <p:nvPr/>
        </p:nvSpPr>
        <p:spPr>
          <a:xfrm>
            <a:off x="3419872" y="332656"/>
            <a:ext cx="3477234" cy="584775"/>
          </a:xfrm>
          <a:prstGeom prst="rect">
            <a:avLst/>
          </a:prstGeom>
          <a:noFill/>
        </p:spPr>
        <p:txBody>
          <a:bodyPr wrap="none" rtlCol="0">
            <a:spAutoFit/>
          </a:bodyPr>
          <a:lstStyle/>
          <a:p>
            <a:r>
              <a:rPr lang="de-DE" sz="3200" b="1" dirty="0" smtClean="0">
                <a:solidFill>
                  <a:schemeClr val="bg2"/>
                </a:solidFill>
              </a:rPr>
              <a:t>Voreinstellungen</a:t>
            </a:r>
            <a:endParaRPr lang="de-DE" sz="3200" b="1" dirty="0">
              <a:solidFill>
                <a:schemeClr val="bg2"/>
              </a:solidFill>
            </a:endParaRPr>
          </a:p>
        </p:txBody>
      </p:sp>
      <p:pic>
        <p:nvPicPr>
          <p:cNvPr id="2" name="Grafik 1"/>
          <p:cNvPicPr>
            <a:picLocks noChangeAspect="1"/>
          </p:cNvPicPr>
          <p:nvPr/>
        </p:nvPicPr>
        <p:blipFill>
          <a:blip r:embed="rId3"/>
          <a:stretch>
            <a:fillRect/>
          </a:stretch>
        </p:blipFill>
        <p:spPr>
          <a:xfrm>
            <a:off x="517363" y="2137962"/>
            <a:ext cx="8268569" cy="3701670"/>
          </a:xfrm>
          <a:prstGeom prst="rect">
            <a:avLst/>
          </a:prstGeom>
        </p:spPr>
      </p:pic>
      <p:sp>
        <p:nvSpPr>
          <p:cNvPr id="4" name="Abgerundetes Rechteck 3"/>
          <p:cNvSpPr/>
          <p:nvPr/>
        </p:nvSpPr>
        <p:spPr>
          <a:xfrm>
            <a:off x="7164288" y="2852355"/>
            <a:ext cx="1368152" cy="4326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5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30</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6341288" cy="523220"/>
          </a:xfrm>
          <a:prstGeom prst="rect">
            <a:avLst/>
          </a:prstGeom>
          <a:noFill/>
        </p:spPr>
        <p:txBody>
          <a:bodyPr wrap="none" rtlCol="0">
            <a:spAutoFit/>
          </a:bodyPr>
          <a:lstStyle/>
          <a:p>
            <a:r>
              <a:rPr lang="de-DE" sz="2800" b="1" dirty="0" smtClean="0">
                <a:solidFill>
                  <a:schemeClr val="bg2"/>
                </a:solidFill>
              </a:rPr>
              <a:t>Ausbildungsförderung / Auslernjahr</a:t>
            </a:r>
          </a:p>
        </p:txBody>
      </p:sp>
      <p:pic>
        <p:nvPicPr>
          <p:cNvPr id="2" name="Grafik 1"/>
          <p:cNvPicPr>
            <a:picLocks noChangeAspect="1"/>
          </p:cNvPicPr>
          <p:nvPr/>
        </p:nvPicPr>
        <p:blipFill>
          <a:blip r:embed="rId3"/>
          <a:stretch>
            <a:fillRect/>
          </a:stretch>
        </p:blipFill>
        <p:spPr>
          <a:xfrm>
            <a:off x="1619672" y="2571750"/>
            <a:ext cx="4267200" cy="1714500"/>
          </a:xfrm>
          <a:prstGeom prst="rect">
            <a:avLst/>
          </a:prstGeom>
        </p:spPr>
      </p:pic>
      <p:pic>
        <p:nvPicPr>
          <p:cNvPr id="4" name="Grafik 3"/>
          <p:cNvPicPr>
            <a:picLocks noChangeAspect="1"/>
          </p:cNvPicPr>
          <p:nvPr/>
        </p:nvPicPr>
        <p:blipFill>
          <a:blip r:embed="rId4"/>
          <a:stretch>
            <a:fillRect/>
          </a:stretch>
        </p:blipFill>
        <p:spPr>
          <a:xfrm>
            <a:off x="1619672" y="4599409"/>
            <a:ext cx="4057650" cy="485775"/>
          </a:xfrm>
          <a:prstGeom prst="rect">
            <a:avLst/>
          </a:prstGeom>
        </p:spPr>
      </p:pic>
      <p:sp>
        <p:nvSpPr>
          <p:cNvPr id="11" name="Textfeld 10"/>
          <p:cNvSpPr txBox="1"/>
          <p:nvPr/>
        </p:nvSpPr>
        <p:spPr>
          <a:xfrm>
            <a:off x="827584" y="1700808"/>
            <a:ext cx="5128327"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t>Lohnart für Krankheit mit Lohnfortzahlung</a:t>
            </a:r>
            <a:endParaRPr lang="de-DE" b="1" dirty="0"/>
          </a:p>
        </p:txBody>
      </p:sp>
      <p:sp>
        <p:nvSpPr>
          <p:cNvPr id="10" name="Abgerundetes Rechteck 9"/>
          <p:cNvSpPr/>
          <p:nvPr/>
        </p:nvSpPr>
        <p:spPr>
          <a:xfrm>
            <a:off x="2915816" y="3943041"/>
            <a:ext cx="2520280" cy="197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3068216" y="4815977"/>
            <a:ext cx="2520280" cy="197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178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31</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5745291" cy="892552"/>
          </a:xfrm>
          <a:prstGeom prst="rect">
            <a:avLst/>
          </a:prstGeom>
          <a:noFill/>
        </p:spPr>
        <p:txBody>
          <a:bodyPr wrap="none" rtlCol="0">
            <a:spAutoFit/>
          </a:bodyPr>
          <a:lstStyle/>
          <a:p>
            <a:r>
              <a:rPr lang="de-DE" sz="2400" b="1" dirty="0" err="1" smtClean="0">
                <a:solidFill>
                  <a:schemeClr val="bg2"/>
                </a:solidFill>
              </a:rPr>
              <a:t>SIKOflex</a:t>
            </a:r>
            <a:r>
              <a:rPr lang="de-DE" sz="2400" b="1" dirty="0" smtClean="0">
                <a:solidFill>
                  <a:schemeClr val="bg2"/>
                </a:solidFill>
              </a:rPr>
              <a:t> </a:t>
            </a:r>
            <a:r>
              <a:rPr lang="de-DE" sz="2400" b="1" dirty="0">
                <a:solidFill>
                  <a:schemeClr val="bg2"/>
                </a:solidFill>
              </a:rPr>
              <a:t>- Arbeitszeitkonto-Sicherung</a:t>
            </a:r>
          </a:p>
          <a:p>
            <a:endParaRPr lang="de-DE" sz="2800" b="1" dirty="0" smtClean="0">
              <a:solidFill>
                <a:schemeClr val="bg2"/>
              </a:solidFill>
            </a:endParaRPr>
          </a:p>
        </p:txBody>
      </p:sp>
      <p:pic>
        <p:nvPicPr>
          <p:cNvPr id="2" name="Grafik 1"/>
          <p:cNvPicPr>
            <a:picLocks noChangeAspect="1"/>
          </p:cNvPicPr>
          <p:nvPr/>
        </p:nvPicPr>
        <p:blipFill>
          <a:blip r:embed="rId3"/>
          <a:stretch>
            <a:fillRect/>
          </a:stretch>
        </p:blipFill>
        <p:spPr>
          <a:xfrm>
            <a:off x="1194618" y="1593784"/>
            <a:ext cx="6617742" cy="4571520"/>
          </a:xfrm>
          <a:prstGeom prst="rect">
            <a:avLst/>
          </a:prstGeom>
        </p:spPr>
      </p:pic>
      <p:sp>
        <p:nvSpPr>
          <p:cNvPr id="7" name="Abgerundetes Rechteck 6"/>
          <p:cNvSpPr/>
          <p:nvPr/>
        </p:nvSpPr>
        <p:spPr>
          <a:xfrm>
            <a:off x="2806824" y="5769957"/>
            <a:ext cx="3746376" cy="3953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17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32</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5745291" cy="892552"/>
          </a:xfrm>
          <a:prstGeom prst="rect">
            <a:avLst/>
          </a:prstGeom>
          <a:noFill/>
        </p:spPr>
        <p:txBody>
          <a:bodyPr wrap="none" rtlCol="0">
            <a:spAutoFit/>
          </a:bodyPr>
          <a:lstStyle/>
          <a:p>
            <a:r>
              <a:rPr lang="de-DE" sz="2400" b="1" dirty="0" err="1" smtClean="0">
                <a:solidFill>
                  <a:schemeClr val="bg2"/>
                </a:solidFill>
              </a:rPr>
              <a:t>SIKOflex</a:t>
            </a:r>
            <a:r>
              <a:rPr lang="de-DE" sz="2400" b="1" dirty="0" smtClean="0">
                <a:solidFill>
                  <a:schemeClr val="bg2"/>
                </a:solidFill>
              </a:rPr>
              <a:t> </a:t>
            </a:r>
            <a:r>
              <a:rPr lang="de-DE" sz="2400" b="1" dirty="0">
                <a:solidFill>
                  <a:schemeClr val="bg2"/>
                </a:solidFill>
              </a:rPr>
              <a:t>- Arbeitszeitkonto-Sicherung</a:t>
            </a:r>
          </a:p>
          <a:p>
            <a:endParaRPr lang="de-DE" sz="2800" b="1" dirty="0" smtClean="0">
              <a:solidFill>
                <a:schemeClr val="bg2"/>
              </a:solidFill>
            </a:endParaRPr>
          </a:p>
        </p:txBody>
      </p:sp>
      <p:sp>
        <p:nvSpPr>
          <p:cNvPr id="12" name="Textfeld 11"/>
          <p:cNvSpPr txBox="1"/>
          <p:nvPr/>
        </p:nvSpPr>
        <p:spPr>
          <a:xfrm>
            <a:off x="467544" y="1484784"/>
            <a:ext cx="4576894"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a:t>Gleitzeitkonto automatisch </a:t>
            </a:r>
            <a:r>
              <a:rPr lang="de-DE" b="1" dirty="0" err="1"/>
              <a:t>bebuchen</a:t>
            </a:r>
            <a:endParaRPr lang="de-DE" dirty="0"/>
          </a:p>
        </p:txBody>
      </p:sp>
      <p:pic>
        <p:nvPicPr>
          <p:cNvPr id="8" name="Grafik 7"/>
          <p:cNvPicPr>
            <a:picLocks noChangeAspect="1"/>
          </p:cNvPicPr>
          <p:nvPr/>
        </p:nvPicPr>
        <p:blipFill>
          <a:blip r:embed="rId3"/>
          <a:stretch>
            <a:fillRect/>
          </a:stretch>
        </p:blipFill>
        <p:spPr>
          <a:xfrm>
            <a:off x="942181" y="1988840"/>
            <a:ext cx="5934075" cy="2105025"/>
          </a:xfrm>
          <a:prstGeom prst="rect">
            <a:avLst/>
          </a:prstGeom>
          <a:ln w="28575">
            <a:solidFill>
              <a:srgbClr val="0070C0"/>
            </a:solidFill>
          </a:ln>
        </p:spPr>
      </p:pic>
      <p:sp>
        <p:nvSpPr>
          <p:cNvPr id="21" name="Abgerundetes Rechteck 20"/>
          <p:cNvSpPr/>
          <p:nvPr/>
        </p:nvSpPr>
        <p:spPr>
          <a:xfrm>
            <a:off x="2734816" y="3356992"/>
            <a:ext cx="4213448" cy="7368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4"/>
          <a:stretch>
            <a:fillRect/>
          </a:stretch>
        </p:blipFill>
        <p:spPr>
          <a:xfrm>
            <a:off x="899592" y="4578449"/>
            <a:ext cx="6915150" cy="866775"/>
          </a:xfrm>
          <a:prstGeom prst="rect">
            <a:avLst/>
          </a:prstGeom>
          <a:ln w="28575">
            <a:solidFill>
              <a:srgbClr val="0070C0"/>
            </a:solidFill>
          </a:ln>
        </p:spPr>
      </p:pic>
      <p:sp>
        <p:nvSpPr>
          <p:cNvPr id="20" name="Abgerundetes Rechteck 19"/>
          <p:cNvSpPr/>
          <p:nvPr/>
        </p:nvSpPr>
        <p:spPr>
          <a:xfrm>
            <a:off x="2590800" y="4996384"/>
            <a:ext cx="5077544" cy="4488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3203848" y="4509120"/>
            <a:ext cx="685056" cy="3953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44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33</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5745291" cy="892552"/>
          </a:xfrm>
          <a:prstGeom prst="rect">
            <a:avLst/>
          </a:prstGeom>
          <a:noFill/>
        </p:spPr>
        <p:txBody>
          <a:bodyPr wrap="none" rtlCol="0">
            <a:spAutoFit/>
          </a:bodyPr>
          <a:lstStyle/>
          <a:p>
            <a:r>
              <a:rPr lang="de-DE" sz="2400" b="1" dirty="0" err="1" smtClean="0">
                <a:solidFill>
                  <a:schemeClr val="bg2"/>
                </a:solidFill>
              </a:rPr>
              <a:t>SIKOflex</a:t>
            </a:r>
            <a:r>
              <a:rPr lang="de-DE" sz="2400" b="1" dirty="0" smtClean="0">
                <a:solidFill>
                  <a:schemeClr val="bg2"/>
                </a:solidFill>
              </a:rPr>
              <a:t> </a:t>
            </a:r>
            <a:r>
              <a:rPr lang="de-DE" sz="2400" b="1" dirty="0">
                <a:solidFill>
                  <a:schemeClr val="bg2"/>
                </a:solidFill>
              </a:rPr>
              <a:t>- Arbeitszeitkonto-Sicherung</a:t>
            </a:r>
          </a:p>
          <a:p>
            <a:endParaRPr lang="de-DE" sz="2800" b="1" dirty="0" smtClean="0">
              <a:solidFill>
                <a:schemeClr val="bg2"/>
              </a:solidFill>
            </a:endParaRPr>
          </a:p>
        </p:txBody>
      </p:sp>
      <p:sp>
        <p:nvSpPr>
          <p:cNvPr id="12" name="Textfeld 11"/>
          <p:cNvSpPr txBox="1"/>
          <p:nvPr/>
        </p:nvSpPr>
        <p:spPr>
          <a:xfrm>
            <a:off x="467544" y="1484784"/>
            <a:ext cx="4576894"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a:t>Gleitzeitkonto automatisch </a:t>
            </a:r>
            <a:r>
              <a:rPr lang="de-DE" b="1" dirty="0" err="1"/>
              <a:t>bebuchen</a:t>
            </a:r>
            <a:endParaRPr lang="de-DE" dirty="0"/>
          </a:p>
        </p:txBody>
      </p:sp>
      <p:pic>
        <p:nvPicPr>
          <p:cNvPr id="14" name="Grafik 13"/>
          <p:cNvPicPr>
            <a:picLocks noChangeAspect="1"/>
          </p:cNvPicPr>
          <p:nvPr/>
        </p:nvPicPr>
        <p:blipFill>
          <a:blip r:embed="rId3"/>
          <a:stretch>
            <a:fillRect/>
          </a:stretch>
        </p:blipFill>
        <p:spPr>
          <a:xfrm>
            <a:off x="899592" y="1886694"/>
            <a:ext cx="6772275" cy="2838450"/>
          </a:xfrm>
          <a:prstGeom prst="rect">
            <a:avLst/>
          </a:prstGeom>
          <a:ln w="28575">
            <a:solidFill>
              <a:schemeClr val="accent1"/>
            </a:solidFill>
          </a:ln>
        </p:spPr>
      </p:pic>
      <p:pic>
        <p:nvPicPr>
          <p:cNvPr id="4" name="Grafik 3"/>
          <p:cNvPicPr>
            <a:picLocks noChangeAspect="1"/>
          </p:cNvPicPr>
          <p:nvPr/>
        </p:nvPicPr>
        <p:blipFill>
          <a:blip r:embed="rId4"/>
          <a:stretch>
            <a:fillRect/>
          </a:stretch>
        </p:blipFill>
        <p:spPr>
          <a:xfrm>
            <a:off x="899592" y="4876378"/>
            <a:ext cx="4552950" cy="1504950"/>
          </a:xfrm>
          <a:prstGeom prst="rect">
            <a:avLst/>
          </a:prstGeom>
          <a:ln w="28575">
            <a:solidFill>
              <a:schemeClr val="accent1"/>
            </a:solidFill>
          </a:ln>
        </p:spPr>
      </p:pic>
      <p:sp>
        <p:nvSpPr>
          <p:cNvPr id="16" name="Abgerundetes Rechteck 15"/>
          <p:cNvSpPr/>
          <p:nvPr/>
        </p:nvSpPr>
        <p:spPr>
          <a:xfrm>
            <a:off x="3923928" y="2529597"/>
            <a:ext cx="901080" cy="3953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2699792" y="3429000"/>
            <a:ext cx="5040560"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3094856" y="4833853"/>
            <a:ext cx="685056" cy="3953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916038" y="5193893"/>
            <a:ext cx="4536504" cy="11624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18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34</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2771800" y="332656"/>
            <a:ext cx="5745291" cy="892552"/>
          </a:xfrm>
          <a:prstGeom prst="rect">
            <a:avLst/>
          </a:prstGeom>
          <a:noFill/>
        </p:spPr>
        <p:txBody>
          <a:bodyPr wrap="none" rtlCol="0">
            <a:spAutoFit/>
          </a:bodyPr>
          <a:lstStyle/>
          <a:p>
            <a:r>
              <a:rPr lang="de-DE" sz="2400" b="1" dirty="0" err="1" smtClean="0">
                <a:solidFill>
                  <a:schemeClr val="bg2"/>
                </a:solidFill>
              </a:rPr>
              <a:t>SIKOflex</a:t>
            </a:r>
            <a:r>
              <a:rPr lang="de-DE" sz="2400" b="1" dirty="0" smtClean="0">
                <a:solidFill>
                  <a:schemeClr val="bg2"/>
                </a:solidFill>
              </a:rPr>
              <a:t> </a:t>
            </a:r>
            <a:r>
              <a:rPr lang="de-DE" sz="2400" b="1" dirty="0">
                <a:solidFill>
                  <a:schemeClr val="bg2"/>
                </a:solidFill>
              </a:rPr>
              <a:t>- Arbeitszeitkonto-Sicherung</a:t>
            </a:r>
          </a:p>
          <a:p>
            <a:endParaRPr lang="de-DE" sz="2800" b="1" dirty="0" smtClean="0">
              <a:solidFill>
                <a:schemeClr val="bg2"/>
              </a:solidFill>
            </a:endParaRPr>
          </a:p>
        </p:txBody>
      </p:sp>
      <p:sp>
        <p:nvSpPr>
          <p:cNvPr id="12" name="Textfeld 11"/>
          <p:cNvSpPr txBox="1"/>
          <p:nvPr/>
        </p:nvSpPr>
        <p:spPr>
          <a:xfrm>
            <a:off x="827584" y="4427820"/>
            <a:ext cx="4307589"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effectLst/>
              </a:rPr>
              <a:t>Zusatz  ZVK-Meldungen versenden</a:t>
            </a:r>
            <a:endParaRPr lang="de-DE" dirty="0"/>
          </a:p>
        </p:txBody>
      </p:sp>
      <p:pic>
        <p:nvPicPr>
          <p:cNvPr id="14" name="Grafik 13"/>
          <p:cNvPicPr>
            <a:picLocks noChangeAspect="1"/>
          </p:cNvPicPr>
          <p:nvPr/>
        </p:nvPicPr>
        <p:blipFill>
          <a:blip r:embed="rId3"/>
          <a:stretch>
            <a:fillRect/>
          </a:stretch>
        </p:blipFill>
        <p:spPr>
          <a:xfrm>
            <a:off x="1292299" y="4968205"/>
            <a:ext cx="7096125" cy="981075"/>
          </a:xfrm>
          <a:prstGeom prst="rect">
            <a:avLst/>
          </a:prstGeom>
        </p:spPr>
      </p:pic>
      <p:sp>
        <p:nvSpPr>
          <p:cNvPr id="16" name="Textfeld 15"/>
          <p:cNvSpPr txBox="1"/>
          <p:nvPr/>
        </p:nvSpPr>
        <p:spPr>
          <a:xfrm>
            <a:off x="827584" y="3068960"/>
            <a:ext cx="5356979"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effectLst/>
              </a:rPr>
              <a:t>Branchenmodelle &gt; Beiträge / Auszahlungen</a:t>
            </a:r>
            <a:endParaRPr lang="de-DE" dirty="0"/>
          </a:p>
        </p:txBody>
      </p:sp>
      <p:pic>
        <p:nvPicPr>
          <p:cNvPr id="17" name="Grafik 16"/>
          <p:cNvPicPr>
            <a:picLocks noChangeAspect="1"/>
          </p:cNvPicPr>
          <p:nvPr/>
        </p:nvPicPr>
        <p:blipFill>
          <a:blip r:embed="rId4"/>
          <a:stretch>
            <a:fillRect/>
          </a:stretch>
        </p:blipFill>
        <p:spPr>
          <a:xfrm>
            <a:off x="1230982" y="3573388"/>
            <a:ext cx="5429250" cy="647700"/>
          </a:xfrm>
          <a:prstGeom prst="rect">
            <a:avLst/>
          </a:prstGeom>
        </p:spPr>
      </p:pic>
      <p:sp>
        <p:nvSpPr>
          <p:cNvPr id="19" name="Abgerundetes Rechteck 18"/>
          <p:cNvSpPr/>
          <p:nvPr/>
        </p:nvSpPr>
        <p:spPr>
          <a:xfrm>
            <a:off x="6372200" y="5589240"/>
            <a:ext cx="201622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5"/>
          <a:stretch>
            <a:fillRect/>
          </a:stretch>
        </p:blipFill>
        <p:spPr>
          <a:xfrm>
            <a:off x="1187624" y="2492896"/>
            <a:ext cx="6419850" cy="247650"/>
          </a:xfrm>
          <a:prstGeom prst="rect">
            <a:avLst/>
          </a:prstGeom>
        </p:spPr>
      </p:pic>
      <p:pic>
        <p:nvPicPr>
          <p:cNvPr id="21" name="Grafik 20"/>
          <p:cNvPicPr>
            <a:picLocks noChangeAspect="1"/>
          </p:cNvPicPr>
          <p:nvPr/>
        </p:nvPicPr>
        <p:blipFill>
          <a:blip r:embed="rId6"/>
          <a:stretch>
            <a:fillRect/>
          </a:stretch>
        </p:blipFill>
        <p:spPr>
          <a:xfrm>
            <a:off x="1186011" y="2204864"/>
            <a:ext cx="6410325" cy="238125"/>
          </a:xfrm>
          <a:prstGeom prst="rect">
            <a:avLst/>
          </a:prstGeom>
        </p:spPr>
      </p:pic>
      <p:sp>
        <p:nvSpPr>
          <p:cNvPr id="23" name="Textfeld 22"/>
          <p:cNvSpPr txBox="1"/>
          <p:nvPr/>
        </p:nvSpPr>
        <p:spPr>
          <a:xfrm>
            <a:off x="799197" y="1628800"/>
            <a:ext cx="5211683"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t>Personalverwaltung</a:t>
            </a:r>
            <a:r>
              <a:rPr lang="de-DE" b="1" dirty="0" smtClean="0">
                <a:effectLst/>
              </a:rPr>
              <a:t> &gt; Bruttolohnerfassung</a:t>
            </a:r>
            <a:endParaRPr lang="de-DE" dirty="0"/>
          </a:p>
        </p:txBody>
      </p:sp>
      <p:sp>
        <p:nvSpPr>
          <p:cNvPr id="24" name="Abgerundetes Rechteck 23"/>
          <p:cNvSpPr/>
          <p:nvPr/>
        </p:nvSpPr>
        <p:spPr>
          <a:xfrm>
            <a:off x="5004048" y="3753733"/>
            <a:ext cx="1477144" cy="467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p:cNvSpPr/>
          <p:nvPr/>
        </p:nvSpPr>
        <p:spPr>
          <a:xfrm>
            <a:off x="5004048" y="2204864"/>
            <a:ext cx="1477144" cy="5356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441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35</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10" name="Textfeld 9"/>
          <p:cNvSpPr txBox="1"/>
          <p:nvPr/>
        </p:nvSpPr>
        <p:spPr>
          <a:xfrm>
            <a:off x="3579830" y="332656"/>
            <a:ext cx="2576346" cy="584775"/>
          </a:xfrm>
          <a:prstGeom prst="rect">
            <a:avLst/>
          </a:prstGeom>
          <a:noFill/>
        </p:spPr>
        <p:txBody>
          <a:bodyPr wrap="none" rtlCol="0">
            <a:spAutoFit/>
          </a:bodyPr>
          <a:lstStyle/>
          <a:p>
            <a:r>
              <a:rPr lang="de-DE" sz="3200" b="1" dirty="0" smtClean="0">
                <a:solidFill>
                  <a:schemeClr val="bg2"/>
                </a:solidFill>
              </a:rPr>
              <a:t>Saison-KUG</a:t>
            </a:r>
          </a:p>
        </p:txBody>
      </p:sp>
      <p:pic>
        <p:nvPicPr>
          <p:cNvPr id="2" name="Grafik 1"/>
          <p:cNvPicPr>
            <a:picLocks noChangeAspect="1"/>
          </p:cNvPicPr>
          <p:nvPr/>
        </p:nvPicPr>
        <p:blipFill>
          <a:blip r:embed="rId3"/>
          <a:stretch>
            <a:fillRect/>
          </a:stretch>
        </p:blipFill>
        <p:spPr>
          <a:xfrm>
            <a:off x="1187624" y="1544298"/>
            <a:ext cx="6768752" cy="4837030"/>
          </a:xfrm>
          <a:prstGeom prst="rect">
            <a:avLst/>
          </a:prstGeom>
        </p:spPr>
      </p:pic>
      <p:sp>
        <p:nvSpPr>
          <p:cNvPr id="9" name="Abgerundetes Rechteck 8"/>
          <p:cNvSpPr/>
          <p:nvPr/>
        </p:nvSpPr>
        <p:spPr>
          <a:xfrm>
            <a:off x="2483768" y="2564904"/>
            <a:ext cx="1944216" cy="16561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5364088" y="4869159"/>
            <a:ext cx="1584176" cy="12961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42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36</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11" name="Textfeld 10"/>
          <p:cNvSpPr txBox="1"/>
          <p:nvPr/>
        </p:nvSpPr>
        <p:spPr>
          <a:xfrm>
            <a:off x="3579830" y="332656"/>
            <a:ext cx="2576346" cy="584775"/>
          </a:xfrm>
          <a:prstGeom prst="rect">
            <a:avLst/>
          </a:prstGeom>
          <a:noFill/>
        </p:spPr>
        <p:txBody>
          <a:bodyPr wrap="none" rtlCol="0">
            <a:spAutoFit/>
          </a:bodyPr>
          <a:lstStyle/>
          <a:p>
            <a:r>
              <a:rPr lang="de-DE" sz="3200" b="1" dirty="0" smtClean="0">
                <a:solidFill>
                  <a:schemeClr val="bg2"/>
                </a:solidFill>
              </a:rPr>
              <a:t>Saison-KUG</a:t>
            </a:r>
          </a:p>
        </p:txBody>
      </p:sp>
      <p:pic>
        <p:nvPicPr>
          <p:cNvPr id="3" name="Grafik 2"/>
          <p:cNvPicPr>
            <a:picLocks noChangeAspect="1"/>
          </p:cNvPicPr>
          <p:nvPr/>
        </p:nvPicPr>
        <p:blipFill>
          <a:blip r:embed="rId3"/>
          <a:stretch>
            <a:fillRect/>
          </a:stretch>
        </p:blipFill>
        <p:spPr>
          <a:xfrm>
            <a:off x="1161896" y="1556790"/>
            <a:ext cx="7082512" cy="5040562"/>
          </a:xfrm>
          <a:prstGeom prst="rect">
            <a:avLst/>
          </a:prstGeom>
        </p:spPr>
      </p:pic>
      <p:sp>
        <p:nvSpPr>
          <p:cNvPr id="12" name="Abgerundetes Rechteck 11"/>
          <p:cNvSpPr/>
          <p:nvPr/>
        </p:nvSpPr>
        <p:spPr>
          <a:xfrm>
            <a:off x="2627784" y="2924944"/>
            <a:ext cx="5256584"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2627784" y="3844781"/>
            <a:ext cx="5256584" cy="2322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14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37</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11" name="Textfeld 10"/>
          <p:cNvSpPr txBox="1"/>
          <p:nvPr/>
        </p:nvSpPr>
        <p:spPr>
          <a:xfrm>
            <a:off x="3579830" y="332656"/>
            <a:ext cx="2576346" cy="584775"/>
          </a:xfrm>
          <a:prstGeom prst="rect">
            <a:avLst/>
          </a:prstGeom>
          <a:noFill/>
        </p:spPr>
        <p:txBody>
          <a:bodyPr wrap="none" rtlCol="0">
            <a:spAutoFit/>
          </a:bodyPr>
          <a:lstStyle/>
          <a:p>
            <a:r>
              <a:rPr lang="de-DE" sz="3200" b="1" dirty="0" smtClean="0">
                <a:solidFill>
                  <a:schemeClr val="bg2"/>
                </a:solidFill>
              </a:rPr>
              <a:t>Saison-KUG</a:t>
            </a:r>
          </a:p>
        </p:txBody>
      </p:sp>
      <p:pic>
        <p:nvPicPr>
          <p:cNvPr id="2" name="Grafik 1"/>
          <p:cNvPicPr>
            <a:picLocks noChangeAspect="1"/>
          </p:cNvPicPr>
          <p:nvPr/>
        </p:nvPicPr>
        <p:blipFill>
          <a:blip r:embed="rId3"/>
          <a:stretch>
            <a:fillRect/>
          </a:stretch>
        </p:blipFill>
        <p:spPr>
          <a:xfrm>
            <a:off x="798050" y="3789039"/>
            <a:ext cx="7446358" cy="2376265"/>
          </a:xfrm>
          <a:prstGeom prst="rect">
            <a:avLst/>
          </a:prstGeom>
        </p:spPr>
      </p:pic>
      <p:sp>
        <p:nvSpPr>
          <p:cNvPr id="16" name="Abgerundetes Rechteck 15"/>
          <p:cNvSpPr/>
          <p:nvPr/>
        </p:nvSpPr>
        <p:spPr>
          <a:xfrm>
            <a:off x="755576" y="4780885"/>
            <a:ext cx="2808312" cy="2322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a:stretch>
            <a:fillRect/>
          </a:stretch>
        </p:blipFill>
        <p:spPr>
          <a:xfrm>
            <a:off x="778604" y="1604256"/>
            <a:ext cx="7465804" cy="1968760"/>
          </a:xfrm>
          <a:prstGeom prst="rect">
            <a:avLst/>
          </a:prstGeom>
        </p:spPr>
      </p:pic>
      <p:sp>
        <p:nvSpPr>
          <p:cNvPr id="17" name="Abgerundetes Rechteck 16"/>
          <p:cNvSpPr/>
          <p:nvPr/>
        </p:nvSpPr>
        <p:spPr>
          <a:xfrm>
            <a:off x="755576" y="2492896"/>
            <a:ext cx="748883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13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99592" y="2276872"/>
            <a:ext cx="7560840" cy="584775"/>
          </a:xfrm>
          <a:prstGeom prst="rect">
            <a:avLst/>
          </a:prstGeom>
          <a:noFill/>
        </p:spPr>
        <p:txBody>
          <a:bodyPr wrap="square" rtlCol="0">
            <a:spAutoFit/>
          </a:bodyPr>
          <a:lstStyle/>
          <a:p>
            <a:r>
              <a:rPr lang="de-DE" sz="3200" b="1" dirty="0" smtClean="0"/>
              <a:t>Vielen Dank für Ihre Aufmerksamkeit!</a:t>
            </a:r>
            <a:endParaRPr lang="de-DE" sz="3200" b="1"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2198" y="3429000"/>
            <a:ext cx="151216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feld 5"/>
          <p:cNvSpPr txBox="1"/>
          <p:nvPr/>
        </p:nvSpPr>
        <p:spPr>
          <a:xfrm>
            <a:off x="1547664" y="3501008"/>
            <a:ext cx="3816424" cy="1477328"/>
          </a:xfrm>
          <a:prstGeom prst="rect">
            <a:avLst/>
          </a:prstGeom>
          <a:noFill/>
        </p:spPr>
        <p:txBody>
          <a:bodyPr wrap="square" rtlCol="0">
            <a:spAutoFit/>
          </a:bodyPr>
          <a:lstStyle/>
          <a:p>
            <a:r>
              <a:rPr lang="de-DE" dirty="0" smtClean="0"/>
              <a:t>Workshop </a:t>
            </a:r>
            <a:r>
              <a:rPr lang="de-DE" dirty="0" err="1" smtClean="0"/>
              <a:t>Baulohn</a:t>
            </a:r>
            <a:endParaRPr lang="de-DE" dirty="0" smtClean="0"/>
          </a:p>
          <a:p>
            <a:endParaRPr lang="de-DE" dirty="0"/>
          </a:p>
          <a:p>
            <a:r>
              <a:rPr lang="de-DE" dirty="0" smtClean="0"/>
              <a:t>Referenten:  </a:t>
            </a:r>
          </a:p>
          <a:p>
            <a:r>
              <a:rPr lang="de-DE" dirty="0" smtClean="0"/>
              <a:t>Christine Mühlinghaus (GDI)</a:t>
            </a:r>
          </a:p>
          <a:p>
            <a:r>
              <a:rPr lang="de-DE" dirty="0" smtClean="0"/>
              <a:t>Sven </a:t>
            </a:r>
            <a:r>
              <a:rPr lang="de-DE" dirty="0" err="1"/>
              <a:t>Beffart</a:t>
            </a:r>
            <a:r>
              <a:rPr lang="de-DE" dirty="0"/>
              <a:t> </a:t>
            </a:r>
            <a:r>
              <a:rPr lang="de-DE" dirty="0" smtClean="0"/>
              <a:t>(SOKA-Bau)</a:t>
            </a:r>
            <a:endParaRPr lang="de-DE" dirty="0"/>
          </a:p>
        </p:txBody>
      </p:sp>
      <p:sp>
        <p:nvSpPr>
          <p:cNvPr id="2" name="Datumsplatzhalter 1"/>
          <p:cNvSpPr>
            <a:spLocks noGrp="1"/>
          </p:cNvSpPr>
          <p:nvPr>
            <p:ph type="dt" sz="half" idx="10"/>
          </p:nvPr>
        </p:nvSpPr>
        <p:spPr/>
        <p:txBody>
          <a:bodyPr/>
          <a:lstStyle/>
          <a:p>
            <a:pPr>
              <a:defRPr/>
            </a:pPr>
            <a:r>
              <a:rPr lang="de-DE" smtClean="0"/>
              <a:t>21.09.2016</a:t>
            </a:r>
            <a:endParaRPr lang="de-DE"/>
          </a:p>
        </p:txBody>
      </p:sp>
      <p:sp>
        <p:nvSpPr>
          <p:cNvPr id="3" name="Fußzeilenplatzhalter 2"/>
          <p:cNvSpPr>
            <a:spLocks noGrp="1"/>
          </p:cNvSpPr>
          <p:nvPr>
            <p:ph type="ftr" sz="quarter" idx="11"/>
          </p:nvPr>
        </p:nvSpPr>
        <p:spPr/>
        <p:txBody>
          <a:bodyPr/>
          <a:lstStyle/>
          <a:p>
            <a:pPr>
              <a:defRPr/>
            </a:pPr>
            <a:r>
              <a:rPr lang="de-DE" smtClean="0"/>
              <a:t>Workshop Baulohn</a:t>
            </a:r>
            <a:endParaRPr lang="de-DE"/>
          </a:p>
        </p:txBody>
      </p:sp>
      <p:sp>
        <p:nvSpPr>
          <p:cNvPr id="7" name="Foliennummernplatzhalter 6"/>
          <p:cNvSpPr>
            <a:spLocks noGrp="1"/>
          </p:cNvSpPr>
          <p:nvPr>
            <p:ph type="sldNum" sz="quarter" idx="12"/>
          </p:nvPr>
        </p:nvSpPr>
        <p:spPr/>
        <p:txBody>
          <a:bodyPr/>
          <a:lstStyle/>
          <a:p>
            <a:pPr>
              <a:defRPr/>
            </a:pPr>
            <a:fld id="{98B55D77-E290-404A-A077-D260FB63DBC4}" type="slidenum">
              <a:rPr lang="de-DE" smtClean="0"/>
              <a:pPr>
                <a:defRPr/>
              </a:pPr>
              <a:t>38</a:t>
            </a:fld>
            <a:endParaRPr lang="de-DE"/>
          </a:p>
        </p:txBody>
      </p:sp>
    </p:spTree>
    <p:extLst>
      <p:ext uri="{BB962C8B-B14F-4D97-AF65-F5344CB8AC3E}">
        <p14:creationId xmlns:p14="http://schemas.microsoft.com/office/powerpoint/2010/main" val="165172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4</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7" name="Textfeld 6"/>
          <p:cNvSpPr txBox="1"/>
          <p:nvPr/>
        </p:nvSpPr>
        <p:spPr>
          <a:xfrm>
            <a:off x="323528" y="1628800"/>
            <a:ext cx="4012637"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a:t>Stammdaten </a:t>
            </a:r>
            <a:r>
              <a:rPr lang="de-DE" b="1" dirty="0" smtClean="0"/>
              <a:t>| ZVK-Meldewesen</a:t>
            </a:r>
            <a:endParaRPr lang="de-DE" dirty="0"/>
          </a:p>
        </p:txBody>
      </p:sp>
      <p:sp>
        <p:nvSpPr>
          <p:cNvPr id="10" name="Textfeld 9"/>
          <p:cNvSpPr txBox="1"/>
          <p:nvPr/>
        </p:nvSpPr>
        <p:spPr>
          <a:xfrm>
            <a:off x="3419872" y="332656"/>
            <a:ext cx="3477234" cy="584775"/>
          </a:xfrm>
          <a:prstGeom prst="rect">
            <a:avLst/>
          </a:prstGeom>
          <a:noFill/>
        </p:spPr>
        <p:txBody>
          <a:bodyPr wrap="none" rtlCol="0">
            <a:spAutoFit/>
          </a:bodyPr>
          <a:lstStyle/>
          <a:p>
            <a:r>
              <a:rPr lang="de-DE" sz="3200" b="1" dirty="0" smtClean="0">
                <a:solidFill>
                  <a:schemeClr val="bg2"/>
                </a:solidFill>
              </a:rPr>
              <a:t>Voreinstellungen</a:t>
            </a:r>
            <a:endParaRPr lang="de-DE" sz="3200" b="1" dirty="0">
              <a:solidFill>
                <a:schemeClr val="bg2"/>
              </a:solidFill>
            </a:endParaRPr>
          </a:p>
        </p:txBody>
      </p:sp>
      <p:pic>
        <p:nvPicPr>
          <p:cNvPr id="3" name="Grafik 2"/>
          <p:cNvPicPr>
            <a:picLocks noChangeAspect="1"/>
          </p:cNvPicPr>
          <p:nvPr/>
        </p:nvPicPr>
        <p:blipFill>
          <a:blip r:embed="rId3"/>
          <a:stretch>
            <a:fillRect/>
          </a:stretch>
        </p:blipFill>
        <p:spPr>
          <a:xfrm>
            <a:off x="587423" y="2060848"/>
            <a:ext cx="8028810" cy="4104456"/>
          </a:xfrm>
          <a:prstGeom prst="rect">
            <a:avLst/>
          </a:prstGeom>
        </p:spPr>
      </p:pic>
    </p:spTree>
    <p:extLst>
      <p:ext uri="{BB962C8B-B14F-4D97-AF65-F5344CB8AC3E}">
        <p14:creationId xmlns:p14="http://schemas.microsoft.com/office/powerpoint/2010/main" val="16154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5</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7" name="Textfeld 6"/>
          <p:cNvSpPr txBox="1"/>
          <p:nvPr/>
        </p:nvSpPr>
        <p:spPr>
          <a:xfrm>
            <a:off x="539552" y="1700808"/>
            <a:ext cx="4012637"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effectLst/>
              </a:rPr>
              <a:t>Mandante</a:t>
            </a:r>
            <a:r>
              <a:rPr lang="de-DE" b="1" dirty="0"/>
              <a:t>n</a:t>
            </a:r>
            <a:r>
              <a:rPr lang="de-DE" b="1" dirty="0" smtClean="0">
                <a:effectLst/>
              </a:rPr>
              <a:t>daten | Einstellungen</a:t>
            </a:r>
            <a:endParaRPr lang="de-DE" dirty="0"/>
          </a:p>
        </p:txBody>
      </p:sp>
      <p:sp>
        <p:nvSpPr>
          <p:cNvPr id="10" name="Textfeld 9"/>
          <p:cNvSpPr txBox="1"/>
          <p:nvPr/>
        </p:nvSpPr>
        <p:spPr>
          <a:xfrm>
            <a:off x="3419872" y="332656"/>
            <a:ext cx="3477234" cy="584775"/>
          </a:xfrm>
          <a:prstGeom prst="rect">
            <a:avLst/>
          </a:prstGeom>
          <a:noFill/>
        </p:spPr>
        <p:txBody>
          <a:bodyPr wrap="none" rtlCol="0">
            <a:spAutoFit/>
          </a:bodyPr>
          <a:lstStyle/>
          <a:p>
            <a:r>
              <a:rPr lang="de-DE" sz="3200" b="1" dirty="0" smtClean="0">
                <a:solidFill>
                  <a:schemeClr val="bg2"/>
                </a:solidFill>
              </a:rPr>
              <a:t>Voreinstellungen</a:t>
            </a:r>
            <a:endParaRPr lang="de-DE" sz="3200" b="1" dirty="0">
              <a:solidFill>
                <a:schemeClr val="bg2"/>
              </a:solidFill>
            </a:endParaRPr>
          </a:p>
        </p:txBody>
      </p:sp>
      <p:sp>
        <p:nvSpPr>
          <p:cNvPr id="12" name="Textfeld 11"/>
          <p:cNvSpPr txBox="1"/>
          <p:nvPr/>
        </p:nvSpPr>
        <p:spPr>
          <a:xfrm>
            <a:off x="539552" y="4211796"/>
            <a:ext cx="3377848"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t>Lohnarte</a:t>
            </a:r>
            <a:r>
              <a:rPr lang="de-DE" b="1" dirty="0" smtClean="0">
                <a:effectLst/>
              </a:rPr>
              <a:t>n &gt; Einstellungen</a:t>
            </a:r>
            <a:endParaRPr lang="de-DE" dirty="0"/>
          </a:p>
        </p:txBody>
      </p:sp>
      <p:pic>
        <p:nvPicPr>
          <p:cNvPr id="2" name="Grafik 1"/>
          <p:cNvPicPr>
            <a:picLocks noChangeAspect="1"/>
          </p:cNvPicPr>
          <p:nvPr/>
        </p:nvPicPr>
        <p:blipFill>
          <a:blip r:embed="rId3"/>
          <a:stretch>
            <a:fillRect/>
          </a:stretch>
        </p:blipFill>
        <p:spPr>
          <a:xfrm>
            <a:off x="971600" y="2276872"/>
            <a:ext cx="5324475" cy="1685925"/>
          </a:xfrm>
          <a:prstGeom prst="rect">
            <a:avLst/>
          </a:prstGeom>
        </p:spPr>
      </p:pic>
      <p:sp>
        <p:nvSpPr>
          <p:cNvPr id="11" name="Abgerundetes Rechteck 10"/>
          <p:cNvSpPr/>
          <p:nvPr/>
        </p:nvSpPr>
        <p:spPr>
          <a:xfrm>
            <a:off x="2915816" y="3310985"/>
            <a:ext cx="3384376" cy="694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4"/>
          <a:stretch>
            <a:fillRect/>
          </a:stretch>
        </p:blipFill>
        <p:spPr>
          <a:xfrm>
            <a:off x="971600" y="4702741"/>
            <a:ext cx="7384354" cy="1394568"/>
          </a:xfrm>
          <a:prstGeom prst="rect">
            <a:avLst/>
          </a:prstGeom>
        </p:spPr>
      </p:pic>
      <p:sp>
        <p:nvSpPr>
          <p:cNvPr id="14" name="Abgerundetes Rechteck 13"/>
          <p:cNvSpPr/>
          <p:nvPr/>
        </p:nvSpPr>
        <p:spPr>
          <a:xfrm>
            <a:off x="3779912" y="5805264"/>
            <a:ext cx="3888432" cy="2920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03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6</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7" name="Textfeld 6"/>
          <p:cNvSpPr txBox="1"/>
          <p:nvPr/>
        </p:nvSpPr>
        <p:spPr>
          <a:xfrm>
            <a:off x="755576" y="1700808"/>
            <a:ext cx="6353021" cy="369332"/>
          </a:xfrm>
          <a:prstGeom prst="rect">
            <a:avLst/>
          </a:prstGeom>
          <a:noFill/>
        </p:spPr>
        <p:txBody>
          <a:bodyPr wrap="none" rtlCol="0">
            <a:spAutoFit/>
          </a:bodyPr>
          <a:lstStyle/>
          <a:p>
            <a:pPr marL="285750" indent="-285750">
              <a:buFont typeface="Wingdings" panose="05000000000000000000" pitchFamily="2" charset="2"/>
              <a:buChar char="Ø"/>
            </a:pPr>
            <a:r>
              <a:rPr lang="de-DE" b="1" dirty="0" smtClean="0"/>
              <a:t>Personalverwaltung | Stammdaten &gt; Urlaub/AZ-Konto</a:t>
            </a:r>
            <a:endParaRPr lang="de-DE" dirty="0"/>
          </a:p>
        </p:txBody>
      </p:sp>
      <p:sp>
        <p:nvSpPr>
          <p:cNvPr id="10" name="Textfeld 9"/>
          <p:cNvSpPr txBox="1"/>
          <p:nvPr/>
        </p:nvSpPr>
        <p:spPr>
          <a:xfrm>
            <a:off x="3635896" y="332656"/>
            <a:ext cx="3477234" cy="584775"/>
          </a:xfrm>
          <a:prstGeom prst="rect">
            <a:avLst/>
          </a:prstGeom>
          <a:noFill/>
        </p:spPr>
        <p:txBody>
          <a:bodyPr wrap="none" rtlCol="0">
            <a:spAutoFit/>
          </a:bodyPr>
          <a:lstStyle/>
          <a:p>
            <a:r>
              <a:rPr lang="de-DE" sz="3200" b="1" dirty="0" smtClean="0">
                <a:solidFill>
                  <a:schemeClr val="bg2"/>
                </a:solidFill>
              </a:rPr>
              <a:t>Voreinstellungen</a:t>
            </a:r>
            <a:endParaRPr lang="de-DE" sz="3200" b="1" dirty="0">
              <a:solidFill>
                <a:schemeClr val="bg2"/>
              </a:solidFill>
            </a:endParaRPr>
          </a:p>
        </p:txBody>
      </p:sp>
      <p:pic>
        <p:nvPicPr>
          <p:cNvPr id="4" name="Grafik 3"/>
          <p:cNvPicPr>
            <a:picLocks noChangeAspect="1"/>
          </p:cNvPicPr>
          <p:nvPr/>
        </p:nvPicPr>
        <p:blipFill>
          <a:blip r:embed="rId3"/>
          <a:stretch>
            <a:fillRect/>
          </a:stretch>
        </p:blipFill>
        <p:spPr>
          <a:xfrm>
            <a:off x="1139394" y="2224236"/>
            <a:ext cx="6816982" cy="3941068"/>
          </a:xfrm>
          <a:prstGeom prst="rect">
            <a:avLst/>
          </a:prstGeom>
        </p:spPr>
      </p:pic>
      <p:sp>
        <p:nvSpPr>
          <p:cNvPr id="6" name="Abgerundetes Rechteck 5"/>
          <p:cNvSpPr/>
          <p:nvPr/>
        </p:nvSpPr>
        <p:spPr>
          <a:xfrm>
            <a:off x="2771800" y="3212976"/>
            <a:ext cx="403244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5364088" y="3645024"/>
            <a:ext cx="2520280" cy="8447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97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7</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635896" y="332656"/>
            <a:ext cx="3395481" cy="584775"/>
          </a:xfrm>
          <a:prstGeom prst="rect">
            <a:avLst/>
          </a:prstGeom>
          <a:noFill/>
        </p:spPr>
        <p:txBody>
          <a:bodyPr wrap="none" rtlCol="0">
            <a:spAutoFit/>
          </a:bodyPr>
          <a:lstStyle/>
          <a:p>
            <a:r>
              <a:rPr lang="de-DE" sz="3200" b="1" dirty="0" smtClean="0">
                <a:solidFill>
                  <a:schemeClr val="bg2"/>
                </a:solidFill>
              </a:rPr>
              <a:t>Branchenmodell</a:t>
            </a:r>
            <a:endParaRPr lang="de-DE" sz="3200" b="1" dirty="0">
              <a:solidFill>
                <a:schemeClr val="bg2"/>
              </a:solidFill>
            </a:endParaRPr>
          </a:p>
        </p:txBody>
      </p:sp>
      <p:pic>
        <p:nvPicPr>
          <p:cNvPr id="2" name="Grafik 1"/>
          <p:cNvPicPr>
            <a:picLocks noChangeAspect="1"/>
          </p:cNvPicPr>
          <p:nvPr/>
        </p:nvPicPr>
        <p:blipFill>
          <a:blip r:embed="rId3"/>
          <a:stretch>
            <a:fillRect/>
          </a:stretch>
        </p:blipFill>
        <p:spPr>
          <a:xfrm>
            <a:off x="811058" y="1537237"/>
            <a:ext cx="7577366" cy="4700076"/>
          </a:xfrm>
          <a:prstGeom prst="rect">
            <a:avLst/>
          </a:prstGeom>
        </p:spPr>
      </p:pic>
      <p:sp>
        <p:nvSpPr>
          <p:cNvPr id="7" name="Abgerundetes Rechteck 6"/>
          <p:cNvSpPr/>
          <p:nvPr/>
        </p:nvSpPr>
        <p:spPr>
          <a:xfrm>
            <a:off x="755576" y="1988840"/>
            <a:ext cx="223224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50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8</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635896" y="332656"/>
            <a:ext cx="3395481" cy="584775"/>
          </a:xfrm>
          <a:prstGeom prst="rect">
            <a:avLst/>
          </a:prstGeom>
          <a:noFill/>
        </p:spPr>
        <p:txBody>
          <a:bodyPr wrap="none" rtlCol="0">
            <a:spAutoFit/>
          </a:bodyPr>
          <a:lstStyle/>
          <a:p>
            <a:r>
              <a:rPr lang="de-DE" sz="3200" b="1" dirty="0" smtClean="0">
                <a:solidFill>
                  <a:schemeClr val="bg2"/>
                </a:solidFill>
              </a:rPr>
              <a:t>Branchenmodell</a:t>
            </a:r>
          </a:p>
        </p:txBody>
      </p:sp>
      <p:pic>
        <p:nvPicPr>
          <p:cNvPr id="6" name="Grafik 5"/>
          <p:cNvPicPr>
            <a:picLocks noChangeAspect="1"/>
          </p:cNvPicPr>
          <p:nvPr/>
        </p:nvPicPr>
        <p:blipFill>
          <a:blip r:embed="rId3"/>
          <a:stretch>
            <a:fillRect/>
          </a:stretch>
        </p:blipFill>
        <p:spPr>
          <a:xfrm>
            <a:off x="755576" y="1523349"/>
            <a:ext cx="7632848" cy="4713963"/>
          </a:xfrm>
          <a:prstGeom prst="rect">
            <a:avLst/>
          </a:prstGeom>
        </p:spPr>
      </p:pic>
      <p:sp>
        <p:nvSpPr>
          <p:cNvPr id="7" name="Abgerundetes Rechteck 6"/>
          <p:cNvSpPr/>
          <p:nvPr/>
        </p:nvSpPr>
        <p:spPr>
          <a:xfrm>
            <a:off x="827584" y="2276872"/>
            <a:ext cx="1512168"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353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lgn="r">
              <a:defRPr/>
            </a:pPr>
            <a:fld id="{98B55D77-E290-404A-A077-D260FB63DBC4}" type="slidenum">
              <a:rPr lang="de-DE" smtClean="0"/>
              <a:pPr algn="r">
                <a:defRPr/>
              </a:pPr>
              <a:t>9</a:t>
            </a:fld>
            <a:endParaRPr lang="de-DE" dirty="0"/>
          </a:p>
        </p:txBody>
      </p:sp>
      <p:sp>
        <p:nvSpPr>
          <p:cNvPr id="13" name="Datumsplatzhalter 3"/>
          <p:cNvSpPr>
            <a:spLocks noGrp="1"/>
          </p:cNvSpPr>
          <p:nvPr>
            <p:ph type="dt" sz="half" idx="10"/>
          </p:nvPr>
        </p:nvSpPr>
        <p:spPr>
          <a:xfrm>
            <a:off x="457200" y="6356350"/>
            <a:ext cx="2133600" cy="365125"/>
          </a:xfrm>
        </p:spPr>
        <p:txBody>
          <a:bodyPr/>
          <a:lstStyle>
            <a:lvl1pPr>
              <a:defRPr/>
            </a:lvl1pPr>
          </a:lstStyle>
          <a:p>
            <a:pPr>
              <a:defRPr/>
            </a:pPr>
            <a:r>
              <a:rPr lang="de-DE" smtClean="0"/>
              <a:t>21.09.2016</a:t>
            </a:r>
            <a:endParaRPr lang="de-DE"/>
          </a:p>
        </p:txBody>
      </p:sp>
      <p:sp>
        <p:nvSpPr>
          <p:cNvPr id="15" name="Fußzeilenplatzhalter 4"/>
          <p:cNvSpPr>
            <a:spLocks noGrp="1"/>
          </p:cNvSpPr>
          <p:nvPr>
            <p:ph type="ftr" sz="quarter" idx="11"/>
          </p:nvPr>
        </p:nvSpPr>
        <p:spPr>
          <a:xfrm>
            <a:off x="3203848" y="6356350"/>
            <a:ext cx="2895600" cy="365125"/>
          </a:xfrm>
        </p:spPr>
        <p:txBody>
          <a:bodyPr/>
          <a:lstStyle>
            <a:lvl1pPr>
              <a:defRPr>
                <a:latin typeface="+mn-lt"/>
              </a:defRPr>
            </a:lvl1pPr>
          </a:lstStyle>
          <a:p>
            <a:pPr algn="ctr">
              <a:defRPr/>
            </a:pPr>
            <a:r>
              <a:rPr lang="de-DE" smtClean="0"/>
              <a:t>Workshop Baulohn</a:t>
            </a:r>
            <a:endParaRPr lang="de-DE" dirty="0"/>
          </a:p>
        </p:txBody>
      </p:sp>
      <p:sp>
        <p:nvSpPr>
          <p:cNvPr id="9" name="Textfeld 8"/>
          <p:cNvSpPr txBox="1"/>
          <p:nvPr/>
        </p:nvSpPr>
        <p:spPr>
          <a:xfrm>
            <a:off x="3635896" y="332656"/>
            <a:ext cx="4392488" cy="584775"/>
          </a:xfrm>
          <a:prstGeom prst="rect">
            <a:avLst/>
          </a:prstGeom>
          <a:noFill/>
        </p:spPr>
        <p:txBody>
          <a:bodyPr wrap="square" rtlCol="0">
            <a:spAutoFit/>
          </a:bodyPr>
          <a:lstStyle/>
          <a:p>
            <a:r>
              <a:rPr lang="de-DE" sz="3200" b="1" dirty="0" smtClean="0">
                <a:solidFill>
                  <a:schemeClr val="bg2"/>
                </a:solidFill>
              </a:rPr>
              <a:t>Urlaub Gewerbliche</a:t>
            </a:r>
          </a:p>
        </p:txBody>
      </p:sp>
      <p:pic>
        <p:nvPicPr>
          <p:cNvPr id="8" name="Grafik 7"/>
          <p:cNvPicPr>
            <a:picLocks noChangeAspect="1"/>
          </p:cNvPicPr>
          <p:nvPr/>
        </p:nvPicPr>
        <p:blipFill>
          <a:blip r:embed="rId3"/>
          <a:stretch>
            <a:fillRect/>
          </a:stretch>
        </p:blipFill>
        <p:spPr>
          <a:xfrm>
            <a:off x="857250" y="1582638"/>
            <a:ext cx="7429500" cy="4438650"/>
          </a:xfrm>
          <a:prstGeom prst="rect">
            <a:avLst/>
          </a:prstGeom>
        </p:spPr>
      </p:pic>
      <p:sp>
        <p:nvSpPr>
          <p:cNvPr id="14" name="Abgerundetes Rechteck 13"/>
          <p:cNvSpPr/>
          <p:nvPr/>
        </p:nvSpPr>
        <p:spPr>
          <a:xfrm>
            <a:off x="2699792" y="4293096"/>
            <a:ext cx="316835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949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1383</Words>
  <Application>Microsoft Office PowerPoint</Application>
  <PresentationFormat>Bildschirmpräsentation (4:3)</PresentationFormat>
  <Paragraphs>459</Paragraphs>
  <Slides>38</Slides>
  <Notes>38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38</vt:i4>
      </vt:variant>
    </vt:vector>
  </HeadingPairs>
  <TitlesOfParts>
    <vt:vector size="42" baseType="lpstr">
      <vt:lpstr>Arial</vt:lpstr>
      <vt:lpstr>Calibri</vt:lpstr>
      <vt:lpstr>Wingdings</vt:lpstr>
      <vt:lpstr>2_Larissa-Design</vt:lpstr>
      <vt:lpstr>Willkommen zum Workshop  Baulohn mit Unterstützung der SOKA-Bau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Schnackertz</dc:creator>
  <cp:lastModifiedBy>Christine Mühlinghaus</cp:lastModifiedBy>
  <cp:revision>218</cp:revision>
  <cp:lastPrinted>2016-09-20T12:56:58Z</cp:lastPrinted>
  <dcterms:created xsi:type="dcterms:W3CDTF">2008-03-24T11:27:21Z</dcterms:created>
  <dcterms:modified xsi:type="dcterms:W3CDTF">2016-09-22T13:52:52Z</dcterms:modified>
</cp:coreProperties>
</file>